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handoutMasterIdLst>
    <p:handoutMasterId r:id="rId19"/>
  </p:handoutMasterIdLst>
  <p:sldIdLst>
    <p:sldId id="280" r:id="rId2"/>
    <p:sldId id="270" r:id="rId3"/>
    <p:sldId id="257" r:id="rId4"/>
    <p:sldId id="271" r:id="rId5"/>
    <p:sldId id="281" r:id="rId6"/>
    <p:sldId id="259" r:id="rId7"/>
    <p:sldId id="260" r:id="rId8"/>
    <p:sldId id="269" r:id="rId9"/>
    <p:sldId id="282" r:id="rId10"/>
    <p:sldId id="261" r:id="rId11"/>
    <p:sldId id="262" r:id="rId12"/>
    <p:sldId id="263" r:id="rId13"/>
    <p:sldId id="264" r:id="rId14"/>
    <p:sldId id="265" r:id="rId15"/>
    <p:sldId id="267" r:id="rId16"/>
    <p:sldId id="268" r:id="rId17"/>
  </p:sldIdLst>
  <p:sldSz cx="9144000" cy="6858000" type="screen4x3"/>
  <p:notesSz cx="6735763" cy="986948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60" y="0"/>
            <a:ext cx="2918831" cy="493474"/>
          </a:xfrm>
          <a:prstGeom prst="rect">
            <a:avLst/>
          </a:prstGeom>
        </p:spPr>
        <p:txBody>
          <a:bodyPr vert="horz" lIns="91440" tIns="45720" rIns="91440" bIns="45720" rtlCol="1"/>
          <a:lstStyle>
            <a:lvl1pPr algn="l">
              <a:defRPr sz="1200"/>
            </a:lvl1pPr>
          </a:lstStyle>
          <a:p>
            <a:fld id="{AD56DD59-1BF7-4697-9857-AB7134973A54}" type="datetimeFigureOut">
              <a:rPr lang="ar-IQ" smtClean="0"/>
              <a:pPr/>
              <a:t>26/01/1440</a:t>
            </a:fld>
            <a:endParaRPr lang="ar-IQ"/>
          </a:p>
        </p:txBody>
      </p:sp>
      <p:sp>
        <p:nvSpPr>
          <p:cNvPr id="4" name="عنصر نائب للتذييل 3"/>
          <p:cNvSpPr>
            <a:spLocks noGrp="1"/>
          </p:cNvSpPr>
          <p:nvPr>
            <p:ph type="ftr" sz="quarter" idx="2"/>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60" y="9374301"/>
            <a:ext cx="2918831" cy="493474"/>
          </a:xfrm>
          <a:prstGeom prst="rect">
            <a:avLst/>
          </a:prstGeom>
        </p:spPr>
        <p:txBody>
          <a:bodyPr vert="horz" lIns="91440" tIns="45720" rIns="91440" bIns="45720" rtlCol="1" anchor="b"/>
          <a:lstStyle>
            <a:lvl1pPr algn="l">
              <a:defRPr sz="1200"/>
            </a:lvl1pPr>
          </a:lstStyle>
          <a:p>
            <a:fld id="{2B15C064-5023-48A1-8CFD-BB0A98051329}" type="slidenum">
              <a:rPr lang="ar-IQ" smtClean="0"/>
              <a:pPr/>
              <a:t>‹#›</a:t>
            </a:fld>
            <a:endParaRPr lang="ar-IQ"/>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60" y="0"/>
            <a:ext cx="2918831" cy="493474"/>
          </a:xfrm>
          <a:prstGeom prst="rect">
            <a:avLst/>
          </a:prstGeom>
        </p:spPr>
        <p:txBody>
          <a:bodyPr vert="horz" lIns="91440" tIns="45720" rIns="91440" bIns="45720" rtlCol="1"/>
          <a:lstStyle>
            <a:lvl1pPr algn="l">
              <a:defRPr sz="1200"/>
            </a:lvl1pPr>
          </a:lstStyle>
          <a:p>
            <a:fld id="{394FBC8A-26A0-4B6F-B280-52014132CD44}" type="datetimeFigureOut">
              <a:rPr lang="ar-IQ" smtClean="0"/>
              <a:pPr/>
              <a:t>26/01/1440</a:t>
            </a:fld>
            <a:endParaRPr lang="ar-IQ"/>
          </a:p>
        </p:txBody>
      </p:sp>
      <p:sp>
        <p:nvSpPr>
          <p:cNvPr id="4" name="عنصر نائب لصورة الشريحة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73577" y="4688007"/>
            <a:ext cx="5388610" cy="444127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60" y="9374301"/>
            <a:ext cx="2918831" cy="493474"/>
          </a:xfrm>
          <a:prstGeom prst="rect">
            <a:avLst/>
          </a:prstGeom>
        </p:spPr>
        <p:txBody>
          <a:bodyPr vert="horz" lIns="91440" tIns="45720" rIns="91440" bIns="45720" rtlCol="1" anchor="b"/>
          <a:lstStyle>
            <a:lvl1pPr algn="l">
              <a:defRPr sz="1200"/>
            </a:lvl1pPr>
          </a:lstStyle>
          <a:p>
            <a:fld id="{D795DC2E-89FD-4929-87A5-47F46DAC0FE0}"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D795DC2E-89FD-4929-87A5-47F46DAC0FE0}" type="slidenum">
              <a:rPr lang="ar-IQ" smtClean="0"/>
              <a:pPr/>
              <a:t>3</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D795DC2E-89FD-4929-87A5-47F46DAC0FE0}" type="slidenum">
              <a:rPr lang="ar-IQ" smtClean="0"/>
              <a:pPr/>
              <a:t>10</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26/01/1440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descr="Image result for sterilization microbiology"/>
          <p:cNvSpPr>
            <a:spLocks noChangeAspect="1" noChangeArrowheads="1"/>
          </p:cNvSpPr>
          <p:nvPr/>
        </p:nvSpPr>
        <p:spPr bwMode="auto">
          <a:xfrm>
            <a:off x="8375650" y="-1325563"/>
            <a:ext cx="3810000" cy="276225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7172" name="AutoShape 4" descr="Image result for sterilization microbiology"/>
          <p:cNvSpPr>
            <a:spLocks noChangeAspect="1" noChangeArrowheads="1"/>
          </p:cNvSpPr>
          <p:nvPr/>
        </p:nvSpPr>
        <p:spPr bwMode="auto">
          <a:xfrm>
            <a:off x="8375650" y="-1325563"/>
            <a:ext cx="3810000" cy="276225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7174" name="AutoShape 6" descr="Image result for sterilization microbiology"/>
          <p:cNvSpPr>
            <a:spLocks noChangeAspect="1" noChangeArrowheads="1"/>
          </p:cNvSpPr>
          <p:nvPr/>
        </p:nvSpPr>
        <p:spPr bwMode="auto">
          <a:xfrm>
            <a:off x="8375650" y="-1325563"/>
            <a:ext cx="3810000" cy="276225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7176" name="AutoShape 8" descr="https://webinarcompliance.com/wp-content/uploads/2017/07/Steam-Sterilization-Microbiology-and-Autoclave-Performance-Qualification-Danielle-DeLucy-Compliance-Trainings-1.jpg"/>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7177" name="Picture 9"/>
          <p:cNvPicPr>
            <a:picLocks noChangeAspect="1" noChangeArrowheads="1"/>
          </p:cNvPicPr>
          <p:nvPr/>
        </p:nvPicPr>
        <p:blipFill>
          <a:blip r:embed="rId2"/>
          <a:srcRect/>
          <a:stretch>
            <a:fillRect/>
          </a:stretch>
        </p:blipFill>
        <p:spPr bwMode="auto">
          <a:xfrm>
            <a:off x="1" y="-96084"/>
            <a:ext cx="9144000" cy="69540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285728"/>
            <a:ext cx="8358214" cy="7355860"/>
          </a:xfrm>
          <a:prstGeom prst="rect">
            <a:avLst/>
          </a:prstGeom>
          <a:noFill/>
        </p:spPr>
        <p:txBody>
          <a:bodyPr wrap="square" rtlCol="1">
            <a:spAutoFit/>
          </a:bodyPr>
          <a:lstStyle/>
          <a:p>
            <a:pPr algn="l" rtl="0"/>
            <a:r>
              <a:rPr lang="en-US" sz="4000" dirty="0" smtClean="0">
                <a:solidFill>
                  <a:srgbClr val="FF0000"/>
                </a:solidFill>
              </a:rPr>
              <a:t>2- </a:t>
            </a:r>
            <a:r>
              <a:rPr lang="en-US" sz="4000" dirty="0" err="1" smtClean="0">
                <a:solidFill>
                  <a:srgbClr val="FF0000"/>
                </a:solidFill>
              </a:rPr>
              <a:t>Chemicalis</a:t>
            </a:r>
            <a:endParaRPr lang="en-US" sz="4000" dirty="0" smtClean="0">
              <a:solidFill>
                <a:srgbClr val="FF0000"/>
              </a:solidFill>
            </a:endParaRPr>
          </a:p>
          <a:p>
            <a:pPr algn="l" rtl="0"/>
            <a:r>
              <a:rPr lang="en-US" sz="2400" dirty="0" smtClean="0"/>
              <a:t>By using disinfectants and antiseptics to control microorganisms.</a:t>
            </a:r>
          </a:p>
          <a:p>
            <a:pPr algn="l" rtl="0"/>
            <a:r>
              <a:rPr lang="en-US" sz="2400" dirty="0" smtClean="0"/>
              <a:t>Mode of action :</a:t>
            </a:r>
          </a:p>
          <a:p>
            <a:pPr algn="l" rtl="0"/>
            <a:r>
              <a:rPr lang="en-US" sz="2400" dirty="0" smtClean="0"/>
              <a:t>Ӿ damage the lipids and/or proteins of the semi-permeable </a:t>
            </a:r>
            <a:r>
              <a:rPr lang="en-US" sz="2400" dirty="0" err="1" smtClean="0"/>
              <a:t>cytoplasmic</a:t>
            </a:r>
            <a:r>
              <a:rPr lang="en-US" sz="2400" dirty="0" smtClean="0"/>
              <a:t>  membrane of microorganisms  resulting in leakage of cellular materials needed to sustain life.</a:t>
            </a:r>
          </a:p>
          <a:p>
            <a:pPr algn="l" rtl="0"/>
            <a:r>
              <a:rPr lang="en-US" sz="2400" dirty="0" smtClean="0"/>
              <a:t>Ӿ denature microbial enzymes and other proteins by disrupting the hydrogen and disulfide bonds.</a:t>
            </a:r>
          </a:p>
          <a:p>
            <a:pPr algn="l" rtl="0"/>
            <a:r>
              <a:rPr lang="en-US" sz="2400" dirty="0" smtClean="0"/>
              <a:t>The important groups are:</a:t>
            </a:r>
          </a:p>
          <a:p>
            <a:pPr algn="l" rtl="0"/>
            <a:r>
              <a:rPr lang="en-US" sz="2400" dirty="0" smtClean="0"/>
              <a:t>A-</a:t>
            </a:r>
            <a:r>
              <a:rPr lang="en-US" sz="2400" dirty="0" smtClean="0">
                <a:solidFill>
                  <a:srgbClr val="7030A0"/>
                </a:solidFill>
              </a:rPr>
              <a:t>Halogens</a:t>
            </a:r>
          </a:p>
          <a:p>
            <a:pPr algn="l" rtl="0"/>
            <a:r>
              <a:rPr lang="en-US" sz="2400" dirty="0" smtClean="0"/>
              <a:t>B-</a:t>
            </a:r>
            <a:r>
              <a:rPr lang="en-US" sz="2400" dirty="0" smtClean="0">
                <a:solidFill>
                  <a:schemeClr val="accent3">
                    <a:lumMod val="75000"/>
                  </a:schemeClr>
                </a:solidFill>
              </a:rPr>
              <a:t>Alcohols</a:t>
            </a:r>
          </a:p>
          <a:p>
            <a:pPr algn="l" rtl="0"/>
            <a:r>
              <a:rPr lang="en-US" sz="2400" dirty="0" smtClean="0"/>
              <a:t>C- </a:t>
            </a:r>
            <a:r>
              <a:rPr lang="en-US" sz="2400" dirty="0" smtClean="0">
                <a:solidFill>
                  <a:schemeClr val="accent6">
                    <a:lumMod val="75000"/>
                  </a:schemeClr>
                </a:solidFill>
              </a:rPr>
              <a:t>Heavy metals</a:t>
            </a:r>
          </a:p>
          <a:p>
            <a:pPr algn="l" rtl="0"/>
            <a:r>
              <a:rPr lang="en-US" sz="2400" dirty="0" smtClean="0"/>
              <a:t>D</a:t>
            </a:r>
            <a:r>
              <a:rPr lang="en-US" sz="2400" dirty="0" smtClean="0">
                <a:solidFill>
                  <a:srgbClr val="002060"/>
                </a:solidFill>
              </a:rPr>
              <a:t>-</a:t>
            </a:r>
            <a:r>
              <a:rPr lang="en-US" sz="2400" dirty="0" err="1" smtClean="0">
                <a:solidFill>
                  <a:srgbClr val="002060"/>
                </a:solidFill>
              </a:rPr>
              <a:t>Alkylating</a:t>
            </a:r>
            <a:r>
              <a:rPr lang="en-US" sz="2400" dirty="0" smtClean="0">
                <a:solidFill>
                  <a:srgbClr val="002060"/>
                </a:solidFill>
              </a:rPr>
              <a:t>  agents</a:t>
            </a:r>
          </a:p>
          <a:p>
            <a:pPr algn="l" rtl="0"/>
            <a:r>
              <a:rPr lang="en-US" sz="2400" dirty="0" smtClean="0"/>
              <a:t>E</a:t>
            </a:r>
            <a:r>
              <a:rPr lang="en-US" sz="2400" dirty="0" smtClean="0">
                <a:solidFill>
                  <a:srgbClr val="C00000"/>
                </a:solidFill>
              </a:rPr>
              <a:t>-Phenol and phenol derivatives</a:t>
            </a:r>
          </a:p>
          <a:p>
            <a:pPr algn="l" rtl="0"/>
            <a:r>
              <a:rPr lang="en-US" sz="2400" dirty="0" smtClean="0">
                <a:solidFill>
                  <a:srgbClr val="FF0000"/>
                </a:solidFill>
              </a:rPr>
              <a:t> F- acids and </a:t>
            </a:r>
            <a:r>
              <a:rPr lang="en-US" sz="2400" dirty="0" err="1" smtClean="0">
                <a:solidFill>
                  <a:srgbClr val="FF0000"/>
                </a:solidFill>
              </a:rPr>
              <a:t>alkalines</a:t>
            </a:r>
            <a:endParaRPr lang="en-US" sz="2400" dirty="0" smtClean="0">
              <a:solidFill>
                <a:srgbClr val="FF0000"/>
              </a:solidFill>
            </a:endParaRPr>
          </a:p>
          <a:p>
            <a:pPr algn="l" rtl="0"/>
            <a:r>
              <a:rPr lang="en-US" sz="2400" dirty="0" smtClean="0">
                <a:solidFill>
                  <a:srgbClr val="FF0000"/>
                </a:solidFill>
              </a:rPr>
              <a:t> </a:t>
            </a:r>
            <a:r>
              <a:rPr lang="en-US" sz="2400" dirty="0" smtClean="0">
                <a:solidFill>
                  <a:srgbClr val="00B050"/>
                </a:solidFill>
              </a:rPr>
              <a:t>G-</a:t>
            </a:r>
            <a:r>
              <a:rPr lang="en-US" sz="2400" dirty="0" err="1" smtClean="0">
                <a:solidFill>
                  <a:srgbClr val="00B050"/>
                </a:solidFill>
              </a:rPr>
              <a:t>Oxidysing</a:t>
            </a:r>
            <a:r>
              <a:rPr lang="en-US" sz="2400" dirty="0" smtClean="0">
                <a:solidFill>
                  <a:srgbClr val="00B050"/>
                </a:solidFill>
              </a:rPr>
              <a:t> agents</a:t>
            </a:r>
            <a:endParaRPr lang="en-US" sz="2400" dirty="0" smtClean="0">
              <a:solidFill>
                <a:srgbClr val="FF0000"/>
              </a:solidFill>
            </a:endParaRPr>
          </a:p>
          <a:p>
            <a:pPr algn="l" rtl="0"/>
            <a:endParaRPr lang="en-US" sz="2400" dirty="0" smtClean="0">
              <a:solidFill>
                <a:srgbClr val="C00000"/>
              </a:solidFill>
            </a:endParaRPr>
          </a:p>
          <a:p>
            <a:pPr algn="l" rtl="0"/>
            <a:endParaRPr lang="en-US" sz="2400" dirty="0" smtClean="0">
              <a:solidFill>
                <a:srgbClr val="C00000"/>
              </a:solidFill>
            </a:endParaRPr>
          </a:p>
          <a:p>
            <a:pPr algn="l" rtl="0"/>
            <a:r>
              <a:rPr lang="en-US" sz="24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285720" y="357166"/>
            <a:ext cx="8429684" cy="6986528"/>
          </a:xfrm>
          <a:prstGeom prst="rect">
            <a:avLst/>
          </a:prstGeom>
          <a:noFill/>
        </p:spPr>
        <p:txBody>
          <a:bodyPr wrap="square" rtlCol="1">
            <a:spAutoFit/>
          </a:bodyPr>
          <a:lstStyle/>
          <a:p>
            <a:pPr algn="l" rtl="0"/>
            <a:r>
              <a:rPr lang="en-US" sz="3200" dirty="0" smtClean="0">
                <a:solidFill>
                  <a:srgbClr val="7030A0"/>
                </a:solidFill>
              </a:rPr>
              <a:t>A- Halogens</a:t>
            </a:r>
          </a:p>
          <a:p>
            <a:pPr algn="l" rtl="0"/>
            <a:r>
              <a:rPr lang="en-US" sz="2400" dirty="0" smtClean="0"/>
              <a:t>Capable of killing bacteria , spores and viruses.</a:t>
            </a:r>
          </a:p>
          <a:p>
            <a:pPr algn="l" rtl="0"/>
            <a:r>
              <a:rPr lang="en-US" sz="2400" dirty="0" smtClean="0"/>
              <a:t>1- </a:t>
            </a:r>
            <a:r>
              <a:rPr lang="en-US" sz="2400" dirty="0" err="1" smtClean="0">
                <a:solidFill>
                  <a:srgbClr val="7030A0"/>
                </a:solidFill>
              </a:rPr>
              <a:t>Chlorine</a:t>
            </a:r>
            <a:r>
              <a:rPr lang="en-US" sz="2400" dirty="0" err="1" smtClean="0"/>
              <a:t>:reacts</a:t>
            </a:r>
            <a:r>
              <a:rPr lang="en-US" sz="2400" dirty="0" smtClean="0"/>
              <a:t> with water to form hypochlorite ions , which in turn denature microbial enzymes. Used in water supplies ,swimming pools, wards and clean utensils. </a:t>
            </a:r>
          </a:p>
          <a:p>
            <a:pPr algn="l" rtl="0"/>
            <a:r>
              <a:rPr lang="en-US" sz="2400" dirty="0" smtClean="0"/>
              <a:t>2</a:t>
            </a:r>
            <a:r>
              <a:rPr lang="en-US" sz="2400" dirty="0" smtClean="0">
                <a:solidFill>
                  <a:srgbClr val="7030A0"/>
                </a:solidFill>
              </a:rPr>
              <a:t>-Iodine and </a:t>
            </a:r>
            <a:r>
              <a:rPr lang="en-US" sz="2400" dirty="0" err="1" smtClean="0">
                <a:solidFill>
                  <a:srgbClr val="7030A0"/>
                </a:solidFill>
              </a:rPr>
              <a:t>idiophores</a:t>
            </a:r>
            <a:r>
              <a:rPr lang="en-US" sz="2400" dirty="0" smtClean="0">
                <a:solidFill>
                  <a:srgbClr val="7030A0"/>
                </a:solidFill>
              </a:rPr>
              <a:t> </a:t>
            </a:r>
            <a:r>
              <a:rPr lang="en-US" sz="2400" dirty="0" smtClean="0"/>
              <a:t>: iodine used in alcohol 70% as tincture of iodine (iodine2.5%)for skin antisepsis, </a:t>
            </a:r>
          </a:p>
          <a:p>
            <a:pPr algn="l" rtl="0"/>
            <a:r>
              <a:rPr lang="en-US" sz="2400" dirty="0" err="1" smtClean="0"/>
              <a:t>Idophores</a:t>
            </a:r>
            <a:r>
              <a:rPr lang="en-US" sz="2400" dirty="0" smtClean="0"/>
              <a:t>, organic </a:t>
            </a:r>
            <a:r>
              <a:rPr lang="en-US" sz="2400" dirty="0" err="1" smtClean="0"/>
              <a:t>povidone</a:t>
            </a:r>
            <a:r>
              <a:rPr lang="en-US" sz="2400" dirty="0" smtClean="0"/>
              <a:t> iodine used as antiseptic and hand wash. </a:t>
            </a:r>
          </a:p>
          <a:p>
            <a:pPr algn="l" rtl="0"/>
            <a:r>
              <a:rPr lang="en-US" sz="3200" dirty="0" smtClean="0"/>
              <a:t>B-</a:t>
            </a:r>
            <a:r>
              <a:rPr lang="en-US" sz="3200" dirty="0" smtClean="0">
                <a:solidFill>
                  <a:schemeClr val="accent3">
                    <a:lumMod val="75000"/>
                  </a:schemeClr>
                </a:solidFill>
              </a:rPr>
              <a:t>Alcohols:</a:t>
            </a:r>
          </a:p>
          <a:p>
            <a:pPr algn="l" rtl="0"/>
            <a:r>
              <a:rPr lang="en-US" sz="2400" dirty="0" smtClean="0"/>
              <a:t>Kill vegetative bacteria rapidly but have no action on spores .</a:t>
            </a:r>
          </a:p>
          <a:p>
            <a:pPr algn="l" rtl="0"/>
            <a:r>
              <a:rPr lang="en-US" sz="2400" dirty="0" smtClean="0"/>
              <a:t>Ethyl alcohol (ethanol)used at 75% in water as skin antiseptic and surface disinfectant .</a:t>
            </a:r>
          </a:p>
          <a:p>
            <a:pPr algn="l" rtl="0"/>
            <a:endParaRPr lang="en-US" sz="2400" dirty="0" smtClean="0"/>
          </a:p>
          <a:p>
            <a:pPr algn="l" rtl="0"/>
            <a:endParaRPr lang="en-US" sz="2400" dirty="0" smtClean="0"/>
          </a:p>
          <a:p>
            <a:pPr algn="l" rtl="0"/>
            <a:endParaRPr lang="en-US" sz="2400" dirty="0" smtClean="0"/>
          </a:p>
          <a:p>
            <a:pPr algn="l" rtl="0"/>
            <a:r>
              <a:rPr lang="en-US" sz="2400" dirty="0" smtClean="0"/>
              <a:t>  </a:t>
            </a:r>
          </a:p>
          <a:p>
            <a:pPr algn="l" rtl="0"/>
            <a:r>
              <a:rPr lang="en-US" sz="24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28596" y="285728"/>
            <a:ext cx="8215370" cy="7263527"/>
          </a:xfrm>
          <a:prstGeom prst="rect">
            <a:avLst/>
          </a:prstGeom>
          <a:noFill/>
        </p:spPr>
        <p:txBody>
          <a:bodyPr wrap="square" rtlCol="1">
            <a:spAutoFit/>
          </a:bodyPr>
          <a:lstStyle/>
          <a:p>
            <a:pPr algn="l" rtl="0"/>
            <a:r>
              <a:rPr lang="en-US" sz="3200" dirty="0" smtClean="0">
                <a:solidFill>
                  <a:schemeClr val="accent6">
                    <a:lumMod val="75000"/>
                  </a:schemeClr>
                </a:solidFill>
              </a:rPr>
              <a:t>C-Heavy metals:</a:t>
            </a:r>
          </a:p>
          <a:p>
            <a:pPr algn="l" rtl="0"/>
            <a:r>
              <a:rPr lang="en-US" sz="2400" dirty="0" smtClean="0"/>
              <a:t>-Mercury compounds (mercurochrome) are  </a:t>
            </a:r>
            <a:r>
              <a:rPr lang="en-US" sz="2400" dirty="0" err="1" smtClean="0"/>
              <a:t>bacteriostatic</a:t>
            </a:r>
            <a:r>
              <a:rPr lang="en-US" sz="2400" dirty="0" smtClean="0"/>
              <a:t>,          ineffective against  </a:t>
            </a:r>
            <a:r>
              <a:rPr lang="en-US" sz="2400" dirty="0" err="1" smtClean="0"/>
              <a:t>endospores</a:t>
            </a:r>
            <a:r>
              <a:rPr lang="en-US" sz="2400" dirty="0" smtClean="0"/>
              <a:t> ,</a:t>
            </a:r>
          </a:p>
          <a:p>
            <a:pPr algn="l" rtl="0"/>
            <a:r>
              <a:rPr lang="en-US" sz="2400" dirty="0" smtClean="0"/>
              <a:t>-Silver nitrate (1%).</a:t>
            </a:r>
          </a:p>
          <a:p>
            <a:pPr algn="l" rtl="0"/>
            <a:endParaRPr lang="en-US" sz="2400" dirty="0" smtClean="0"/>
          </a:p>
          <a:p>
            <a:pPr algn="l" rtl="0"/>
            <a:r>
              <a:rPr lang="en-US" sz="2400" dirty="0" smtClean="0"/>
              <a:t> </a:t>
            </a:r>
            <a:r>
              <a:rPr lang="en-US" sz="3200" dirty="0" smtClean="0">
                <a:solidFill>
                  <a:srgbClr val="0070C0"/>
                </a:solidFill>
              </a:rPr>
              <a:t>D-</a:t>
            </a:r>
            <a:r>
              <a:rPr lang="en-US" sz="3200" dirty="0" err="1" smtClean="0">
                <a:solidFill>
                  <a:srgbClr val="0070C0"/>
                </a:solidFill>
              </a:rPr>
              <a:t>Alkylating</a:t>
            </a:r>
            <a:r>
              <a:rPr lang="en-US" sz="3200" dirty="0" smtClean="0">
                <a:solidFill>
                  <a:srgbClr val="0070C0"/>
                </a:solidFill>
              </a:rPr>
              <a:t>  agents:</a:t>
            </a:r>
          </a:p>
          <a:p>
            <a:pPr algn="l" rtl="0"/>
            <a:r>
              <a:rPr lang="en-US" sz="2400" dirty="0" smtClean="0"/>
              <a:t>Are capable of killing bacteria ,spores and viruses. These can be used as alternative for heat treatment methods.</a:t>
            </a:r>
          </a:p>
          <a:p>
            <a:pPr algn="l" rtl="0"/>
            <a:endParaRPr lang="en-US" sz="2400" dirty="0" smtClean="0"/>
          </a:p>
          <a:p>
            <a:pPr algn="l" rtl="0"/>
            <a:r>
              <a:rPr lang="en-US" sz="2400" dirty="0" smtClean="0">
                <a:solidFill>
                  <a:srgbClr val="0070C0"/>
                </a:solidFill>
              </a:rPr>
              <a:t>Formaldehyde</a:t>
            </a:r>
            <a:r>
              <a:rPr lang="en-US" sz="2400" dirty="0" smtClean="0"/>
              <a:t> (formalin)(37%aqueous solution of formaldehyde gas),used for instruments and machines . Causes hypersensitivity</a:t>
            </a:r>
          </a:p>
          <a:p>
            <a:pPr algn="l" rtl="0"/>
            <a:endParaRPr lang="en-US" sz="2400" dirty="0" smtClean="0"/>
          </a:p>
          <a:p>
            <a:pPr algn="l" rtl="0"/>
            <a:r>
              <a:rPr lang="en-US" sz="2400" dirty="0" err="1" smtClean="0">
                <a:solidFill>
                  <a:srgbClr val="0070C0"/>
                </a:solidFill>
              </a:rPr>
              <a:t>Glutaraldehyde</a:t>
            </a:r>
            <a:r>
              <a:rPr lang="en-US" sz="2400" dirty="0" smtClean="0"/>
              <a:t>: kill vegetative bacteria in 10-30 minutes and </a:t>
            </a:r>
            <a:r>
              <a:rPr lang="en-US" sz="2400" dirty="0" err="1" smtClean="0"/>
              <a:t>endospores</a:t>
            </a:r>
            <a:r>
              <a:rPr lang="en-US" sz="2400" dirty="0" smtClean="0"/>
              <a:t> in about 4 hours.</a:t>
            </a:r>
          </a:p>
          <a:p>
            <a:pPr algn="l" rtl="0"/>
            <a:endParaRPr lang="en-US" sz="2400" dirty="0" smtClean="0"/>
          </a:p>
          <a:p>
            <a:pPr algn="l" rtl="0"/>
            <a:endParaRPr lang="en-US" sz="2400" dirty="0" smtClean="0"/>
          </a:p>
          <a:p>
            <a:pPr algn="l" rtl="0"/>
            <a:endParaRPr lang="en-US" sz="2400" dirty="0" smtClean="0"/>
          </a:p>
          <a:p>
            <a:pPr algn="l" rtl="0"/>
            <a:endParaRPr lang="en-US" sz="2400" dirty="0" smtClean="0"/>
          </a:p>
          <a:p>
            <a:pPr algn="l" rtl="0"/>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28596" y="357166"/>
            <a:ext cx="8143932" cy="6432530"/>
          </a:xfrm>
          <a:prstGeom prst="rect">
            <a:avLst/>
          </a:prstGeom>
          <a:noFill/>
        </p:spPr>
        <p:txBody>
          <a:bodyPr wrap="square" rtlCol="1">
            <a:spAutoFit/>
          </a:bodyPr>
          <a:lstStyle/>
          <a:p>
            <a:pPr algn="l" rtl="0"/>
            <a:r>
              <a:rPr lang="en-US" sz="3200" dirty="0" smtClean="0"/>
              <a:t>E</a:t>
            </a:r>
            <a:r>
              <a:rPr lang="en-US" sz="3200" dirty="0" smtClean="0">
                <a:solidFill>
                  <a:srgbClr val="C00000"/>
                </a:solidFill>
              </a:rPr>
              <a:t>-Phenol and phenol derivatives:</a:t>
            </a:r>
          </a:p>
          <a:p>
            <a:pPr algn="l" rtl="0"/>
            <a:r>
              <a:rPr lang="en-US" sz="2400" dirty="0" smtClean="0"/>
              <a:t>Ineffective</a:t>
            </a:r>
            <a:r>
              <a:rPr lang="en-US" sz="2400" dirty="0" smtClean="0">
                <a:solidFill>
                  <a:srgbClr val="C00000"/>
                </a:solidFill>
              </a:rPr>
              <a:t> </a:t>
            </a:r>
            <a:r>
              <a:rPr lang="en-US" sz="2400" dirty="0" smtClean="0"/>
              <a:t>against </a:t>
            </a:r>
            <a:r>
              <a:rPr lang="en-US" sz="2400" dirty="0" err="1" smtClean="0"/>
              <a:t>endospores</a:t>
            </a:r>
            <a:r>
              <a:rPr lang="en-US" sz="2400" dirty="0" smtClean="0"/>
              <a:t>.</a:t>
            </a:r>
          </a:p>
          <a:p>
            <a:pPr algn="l" rtl="0"/>
            <a:r>
              <a:rPr lang="en-US" sz="2400" dirty="0" err="1" smtClean="0"/>
              <a:t>Chlorhexidine</a:t>
            </a:r>
            <a:r>
              <a:rPr lang="en-US" sz="2400" dirty="0" smtClean="0"/>
              <a:t> with </a:t>
            </a:r>
            <a:r>
              <a:rPr lang="en-US" sz="2400" dirty="0" err="1" smtClean="0"/>
              <a:t>cetrmide</a:t>
            </a:r>
            <a:r>
              <a:rPr lang="en-US" sz="2400" dirty="0" smtClean="0"/>
              <a:t> (</a:t>
            </a:r>
            <a:r>
              <a:rPr lang="en-US" sz="2400" dirty="0" err="1" smtClean="0"/>
              <a:t>Savlon</a:t>
            </a:r>
            <a:r>
              <a:rPr lang="en-US" sz="2400" dirty="0" smtClean="0"/>
              <a:t>) is used widely for </a:t>
            </a:r>
            <a:r>
              <a:rPr lang="en-US" sz="2400" dirty="0" err="1" smtClean="0"/>
              <a:t>burns,wounds</a:t>
            </a:r>
            <a:r>
              <a:rPr lang="en-US" sz="2400" dirty="0" smtClean="0"/>
              <a:t>, for surgical instruments and preoperative disinfection of skins.</a:t>
            </a:r>
          </a:p>
          <a:p>
            <a:pPr algn="l" rtl="0"/>
            <a:r>
              <a:rPr lang="en-US" sz="2400" dirty="0" err="1" smtClean="0"/>
              <a:t>Hexachlorophane</a:t>
            </a:r>
            <a:r>
              <a:rPr lang="en-US" sz="2400" dirty="0" smtClean="0"/>
              <a:t> (</a:t>
            </a:r>
            <a:r>
              <a:rPr lang="en-US" sz="2400" dirty="0" err="1" smtClean="0"/>
              <a:t>Dettol</a:t>
            </a:r>
            <a:r>
              <a:rPr lang="en-US" sz="2400" dirty="0" smtClean="0"/>
              <a:t>) is active against gram positive </a:t>
            </a:r>
            <a:r>
              <a:rPr lang="en-US" sz="2400" dirty="0" err="1" smtClean="0"/>
              <a:t>cocci</a:t>
            </a:r>
            <a:r>
              <a:rPr lang="en-US" sz="2400" dirty="0" smtClean="0"/>
              <a:t>. As Used as hand wash for prevention of staphylococcal infection.</a:t>
            </a:r>
          </a:p>
          <a:p>
            <a:pPr algn="l" rtl="0"/>
            <a:r>
              <a:rPr lang="en-US" sz="3200" dirty="0" smtClean="0">
                <a:solidFill>
                  <a:srgbClr val="FF0000"/>
                </a:solidFill>
              </a:rPr>
              <a:t>F- acids and </a:t>
            </a:r>
            <a:r>
              <a:rPr lang="en-US" sz="3200" dirty="0" err="1" smtClean="0">
                <a:solidFill>
                  <a:srgbClr val="FF0000"/>
                </a:solidFill>
              </a:rPr>
              <a:t>alkalines</a:t>
            </a:r>
            <a:r>
              <a:rPr lang="en-US" sz="3200" dirty="0" smtClean="0">
                <a:solidFill>
                  <a:srgbClr val="FF0000"/>
                </a:solidFill>
              </a:rPr>
              <a:t> </a:t>
            </a:r>
            <a:r>
              <a:rPr lang="en-US" sz="3200" dirty="0" smtClean="0"/>
              <a:t>:</a:t>
            </a:r>
            <a:endParaRPr lang="en-US" sz="2400" dirty="0" smtClean="0"/>
          </a:p>
          <a:p>
            <a:pPr algn="l" rtl="0"/>
            <a:r>
              <a:rPr lang="en-US" sz="2400" dirty="0" smtClean="0"/>
              <a:t>_salts of organic acids: food </a:t>
            </a:r>
            <a:r>
              <a:rPr lang="en-US" sz="2400" dirty="0" err="1" smtClean="0"/>
              <a:t>presevative</a:t>
            </a:r>
            <a:r>
              <a:rPr lang="en-US" sz="2400" dirty="0" smtClean="0"/>
              <a:t>.</a:t>
            </a:r>
          </a:p>
          <a:p>
            <a:pPr algn="l" rtl="0"/>
            <a:r>
              <a:rPr lang="en-US" sz="2400" dirty="0" smtClean="0"/>
              <a:t>_</a:t>
            </a:r>
            <a:r>
              <a:rPr lang="en-US" sz="2400" dirty="0" err="1" smtClean="0"/>
              <a:t>undecylenic</a:t>
            </a:r>
            <a:r>
              <a:rPr lang="en-US" sz="2400" dirty="0" smtClean="0"/>
              <a:t> acid : </a:t>
            </a:r>
            <a:r>
              <a:rPr lang="en-US" sz="2400" dirty="0" err="1" smtClean="0"/>
              <a:t>dermatophyte</a:t>
            </a:r>
            <a:r>
              <a:rPr lang="en-US" sz="2400" dirty="0" smtClean="0"/>
              <a:t> infections</a:t>
            </a:r>
          </a:p>
          <a:p>
            <a:pPr algn="l" rtl="0"/>
            <a:r>
              <a:rPr lang="en-US" sz="3600" dirty="0" smtClean="0">
                <a:solidFill>
                  <a:srgbClr val="00B050"/>
                </a:solidFill>
              </a:rPr>
              <a:t>G-</a:t>
            </a:r>
            <a:r>
              <a:rPr lang="en-US" sz="3600" dirty="0" err="1" smtClean="0">
                <a:solidFill>
                  <a:srgbClr val="00B050"/>
                </a:solidFill>
              </a:rPr>
              <a:t>Oxidysing</a:t>
            </a:r>
            <a:r>
              <a:rPr lang="en-US" sz="3600" dirty="0" smtClean="0">
                <a:solidFill>
                  <a:srgbClr val="00B050"/>
                </a:solidFill>
              </a:rPr>
              <a:t> agents: </a:t>
            </a:r>
          </a:p>
          <a:p>
            <a:pPr algn="l" rtl="0"/>
            <a:r>
              <a:rPr lang="en-US" sz="2400" dirty="0" smtClean="0"/>
              <a:t>Hydrogen peroxide and potassium permanganate have weak antibacterial activity.</a:t>
            </a:r>
            <a:endParaRPr lang="en-US" sz="3200" dirty="0" smtClean="0"/>
          </a:p>
          <a:p>
            <a:pPr algn="l" rtl="0"/>
            <a:r>
              <a:rPr lang="en-US" sz="2400" dirty="0" smtClean="0"/>
              <a:t>   </a:t>
            </a:r>
          </a:p>
          <a:p>
            <a:pPr algn="l" rtl="0"/>
            <a:endParaRPr lang="en-US" sz="2400" dirty="0" smtClean="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14348" y="500042"/>
            <a:ext cx="7572428" cy="4339650"/>
          </a:xfrm>
          <a:prstGeom prst="rect">
            <a:avLst/>
          </a:prstGeom>
          <a:noFill/>
        </p:spPr>
        <p:txBody>
          <a:bodyPr wrap="square" rtlCol="1">
            <a:spAutoFit/>
          </a:bodyPr>
          <a:lstStyle/>
          <a:p>
            <a:pPr algn="l" rtl="0"/>
            <a:r>
              <a:rPr lang="en-US" sz="3200" dirty="0" smtClean="0">
                <a:solidFill>
                  <a:schemeClr val="accent1"/>
                </a:solidFill>
              </a:rPr>
              <a:t>-</a:t>
            </a:r>
            <a:r>
              <a:rPr lang="en-US" sz="3200" dirty="0" smtClean="0">
                <a:solidFill>
                  <a:schemeClr val="accent1"/>
                </a:solidFill>
              </a:rPr>
              <a:t>Gasseous process</a:t>
            </a:r>
          </a:p>
          <a:p>
            <a:pPr algn="l" rtl="0"/>
            <a:endParaRPr lang="en-US" sz="2400" dirty="0" smtClean="0">
              <a:solidFill>
                <a:schemeClr val="accent3">
                  <a:lumMod val="75000"/>
                </a:schemeClr>
              </a:solidFill>
            </a:endParaRPr>
          </a:p>
          <a:p>
            <a:pPr algn="l" rtl="0"/>
            <a:r>
              <a:rPr lang="en-US" sz="2800" dirty="0" smtClean="0">
                <a:solidFill>
                  <a:schemeClr val="accent3">
                    <a:lumMod val="75000"/>
                  </a:schemeClr>
                </a:solidFill>
              </a:rPr>
              <a:t>Ethylene Oxide</a:t>
            </a:r>
            <a:r>
              <a:rPr lang="en-US" sz="2400" dirty="0" smtClean="0">
                <a:solidFill>
                  <a:schemeClr val="accent1"/>
                </a:solidFill>
              </a:rPr>
              <a:t>:</a:t>
            </a:r>
          </a:p>
          <a:p>
            <a:pPr algn="l" rtl="0"/>
            <a:r>
              <a:rPr lang="en-US" sz="2400" dirty="0" smtClean="0"/>
              <a:t>is a gas at room temperature .it is an </a:t>
            </a:r>
            <a:r>
              <a:rPr lang="en-US" sz="2400" dirty="0" err="1" smtClean="0"/>
              <a:t>alkylating</a:t>
            </a:r>
            <a:r>
              <a:rPr lang="en-US" sz="2400" dirty="0" smtClean="0"/>
              <a:t> agent which has a lethal effect on bacterial protein . Although it is inflammable, it forms a non-inflammable mixtures with carbon dioxide .it has a `good penetration power even through plastics.</a:t>
            </a:r>
          </a:p>
          <a:p>
            <a:pPr algn="l" rtl="0"/>
            <a:r>
              <a:rPr lang="en-US" sz="2400" dirty="0" smtClean="0"/>
              <a:t>Useful for plastic catheters, fragile and heat sensitive equipments ,rubber tubing.</a:t>
            </a:r>
          </a:p>
          <a:p>
            <a:pPr algn="l" rtl="0"/>
            <a:r>
              <a:rPr lang="en-US" sz="2400" dirty="0" smtClean="0"/>
              <a:t> </a:t>
            </a:r>
            <a:endParaRPr lang="ar-IQ"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428604"/>
            <a:ext cx="7858180" cy="5693866"/>
          </a:xfrm>
          <a:prstGeom prst="rect">
            <a:avLst/>
          </a:prstGeom>
          <a:noFill/>
        </p:spPr>
        <p:txBody>
          <a:bodyPr wrap="square" rtlCol="1">
            <a:spAutoFit/>
          </a:bodyPr>
          <a:lstStyle/>
          <a:p>
            <a:pPr algn="l" rtl="0"/>
            <a:r>
              <a:rPr lang="en-US" sz="4000" dirty="0" smtClean="0">
                <a:solidFill>
                  <a:srgbClr val="00B0F0"/>
                </a:solidFill>
              </a:rPr>
              <a:t>3- </a:t>
            </a:r>
            <a:r>
              <a:rPr lang="en-US" sz="4000" dirty="0" smtClean="0">
                <a:solidFill>
                  <a:srgbClr val="00B0F0"/>
                </a:solidFill>
              </a:rPr>
              <a:t>Filtration </a:t>
            </a:r>
          </a:p>
          <a:p>
            <a:pPr algn="l" rtl="0"/>
            <a:r>
              <a:rPr lang="en-US" dirty="0" smtClean="0"/>
              <a:t>Sterilize solutions that may be damaged or denatured  by high temperatures or chemical agent s such as antibiotic solutions ,sera , carbohydrate and sugar solutions used for preparation of culture media.</a:t>
            </a:r>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r>
              <a:rPr lang="en-US" dirty="0" smtClean="0"/>
              <a:t> </a:t>
            </a:r>
            <a:endParaRPr lang="ar-IQ" dirty="0"/>
          </a:p>
        </p:txBody>
      </p:sp>
      <p:sp>
        <p:nvSpPr>
          <p:cNvPr id="2052" name="AutoShape 4" descr="http://www.science-house.com/images/Solvent_Filtration.jpg"/>
          <p:cNvSpPr>
            <a:spLocks noChangeAspect="1" noChangeArrowheads="1"/>
          </p:cNvSpPr>
          <p:nvPr/>
        </p:nvSpPr>
        <p:spPr bwMode="auto">
          <a:xfrm>
            <a:off x="8482013" y="-1096963"/>
            <a:ext cx="2305050" cy="22860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2054" name="Picture 6" descr="http://www.science-house.com/images/Solvent_Filtration.jpg"/>
          <p:cNvPicPr>
            <a:picLocks noChangeAspect="1" noChangeArrowheads="1"/>
          </p:cNvPicPr>
          <p:nvPr/>
        </p:nvPicPr>
        <p:blipFill>
          <a:blip r:embed="rId2"/>
          <a:srcRect/>
          <a:stretch>
            <a:fillRect/>
          </a:stretch>
        </p:blipFill>
        <p:spPr bwMode="auto">
          <a:xfrm>
            <a:off x="2424693" y="2500306"/>
            <a:ext cx="4076133" cy="404244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282" y="285728"/>
            <a:ext cx="8072494" cy="4185761"/>
          </a:xfrm>
          <a:prstGeom prst="rect">
            <a:avLst/>
          </a:prstGeom>
          <a:noFill/>
        </p:spPr>
        <p:txBody>
          <a:bodyPr wrap="square" rtlCol="1">
            <a:spAutoFit/>
          </a:bodyPr>
          <a:lstStyle/>
          <a:p>
            <a:pPr algn="l" rtl="0"/>
            <a:r>
              <a:rPr lang="en-US" sz="4000" dirty="0" smtClean="0">
                <a:solidFill>
                  <a:srgbClr val="7030A0"/>
                </a:solidFill>
              </a:rPr>
              <a:t>Factors influencing antimicrobial activity </a:t>
            </a:r>
          </a:p>
          <a:p>
            <a:pPr algn="l" rtl="0"/>
            <a:r>
              <a:rPr lang="en-US" sz="2400" dirty="0" smtClean="0">
                <a:solidFill>
                  <a:srgbClr val="7030A0"/>
                </a:solidFill>
              </a:rPr>
              <a:t>-the concentration and kind of a chemical agent used</a:t>
            </a:r>
          </a:p>
          <a:p>
            <a:pPr algn="l" rtl="0"/>
            <a:r>
              <a:rPr lang="en-US" sz="2400" dirty="0" smtClean="0">
                <a:solidFill>
                  <a:srgbClr val="7030A0"/>
                </a:solidFill>
              </a:rPr>
              <a:t>-the length of exposure to the agent</a:t>
            </a:r>
          </a:p>
          <a:p>
            <a:pPr algn="l" rtl="0">
              <a:buFontTx/>
              <a:buChar char="-"/>
            </a:pPr>
            <a:r>
              <a:rPr lang="en-US" sz="2400" dirty="0" smtClean="0">
                <a:solidFill>
                  <a:srgbClr val="7030A0"/>
                </a:solidFill>
              </a:rPr>
              <a:t>The number of microorganisms present</a:t>
            </a:r>
          </a:p>
          <a:p>
            <a:pPr algn="l" rtl="0">
              <a:buFontTx/>
              <a:buChar char="-"/>
            </a:pPr>
            <a:r>
              <a:rPr lang="en-US" sz="2400" dirty="0" smtClean="0">
                <a:solidFill>
                  <a:srgbClr val="7030A0"/>
                </a:solidFill>
              </a:rPr>
              <a:t>The species or strain of microorganism</a:t>
            </a:r>
          </a:p>
          <a:p>
            <a:pPr algn="l" rtl="0">
              <a:buFontTx/>
              <a:buChar char="-"/>
            </a:pPr>
            <a:r>
              <a:rPr lang="en-US" sz="2400" dirty="0" smtClean="0">
                <a:solidFill>
                  <a:srgbClr val="7030A0"/>
                </a:solidFill>
              </a:rPr>
              <a:t>The nature of the material bearing the microorganisms </a:t>
            </a:r>
          </a:p>
          <a:p>
            <a:pPr algn="l" rtl="0">
              <a:buFontTx/>
              <a:buChar char="-"/>
            </a:pPr>
            <a:r>
              <a:rPr lang="en-US" sz="2400" dirty="0" smtClean="0">
                <a:solidFill>
                  <a:srgbClr val="7030A0"/>
                </a:solidFill>
              </a:rPr>
              <a:t>The temperature at which the agent is used </a:t>
            </a:r>
          </a:p>
          <a:p>
            <a:pPr algn="l" rtl="0">
              <a:buFontTx/>
              <a:buChar char="-"/>
            </a:pPr>
            <a:r>
              <a:rPr lang="en-US" sz="2400" dirty="0" smtClean="0">
                <a:solidFill>
                  <a:srgbClr val="7030A0"/>
                </a:solidFill>
              </a:rPr>
              <a:t>The intensity and nature of physical agent used   </a:t>
            </a:r>
          </a:p>
          <a:p>
            <a:pPr algn="l" rtl="0"/>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305800" cy="1905000"/>
          </a:xfrm>
          <a:solidFill>
            <a:schemeClr val="bg2"/>
          </a:solidFill>
        </p:spPr>
        <p:style>
          <a:lnRef idx="2">
            <a:schemeClr val="accent2"/>
          </a:lnRef>
          <a:fillRef idx="1">
            <a:schemeClr val="lt1"/>
          </a:fillRef>
          <a:effectRef idx="0">
            <a:schemeClr val="accent2"/>
          </a:effectRef>
          <a:fontRef idx="minor">
            <a:schemeClr val="dk1"/>
          </a:fontRef>
        </p:style>
        <p:txBody>
          <a:bodyPr>
            <a:normAutofit/>
          </a:bodyPr>
          <a:lstStyle/>
          <a:p>
            <a:pPr algn="ctr"/>
            <a:r>
              <a:rPr lang="en-US" sz="5400" b="1" dirty="0" smtClean="0"/>
              <a:t>Asepsis: </a:t>
            </a:r>
            <a:br>
              <a:rPr lang="en-US" sz="5400" b="1" dirty="0" smtClean="0"/>
            </a:br>
            <a:r>
              <a:rPr lang="en-US" b="1" dirty="0" smtClean="0"/>
              <a:t>Sterilization and Disinfection</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714356"/>
            <a:ext cx="8072494" cy="4770537"/>
          </a:xfrm>
          <a:prstGeom prst="rect">
            <a:avLst/>
          </a:prstGeom>
          <a:noFill/>
        </p:spPr>
        <p:txBody>
          <a:bodyPr wrap="square" rtlCol="1">
            <a:spAutoFit/>
          </a:bodyPr>
          <a:lstStyle/>
          <a:p>
            <a:pPr algn="l" rtl="0"/>
            <a:r>
              <a:rPr lang="en-US" sz="4000" dirty="0" smtClean="0">
                <a:solidFill>
                  <a:schemeClr val="accent2">
                    <a:lumMod val="75000"/>
                  </a:schemeClr>
                </a:solidFill>
              </a:rPr>
              <a:t>Antisepsis</a:t>
            </a:r>
            <a:r>
              <a:rPr lang="en-US" sz="3200" dirty="0" smtClean="0"/>
              <a:t>: prevention of infection of tissues or body surfaces by application of non- antibiotic chemicals (antiseptics).</a:t>
            </a:r>
          </a:p>
          <a:p>
            <a:pPr algn="l" rtl="0"/>
            <a:endParaRPr lang="ar-IQ" sz="3200" dirty="0" smtClean="0"/>
          </a:p>
          <a:p>
            <a:pPr algn="l" rtl="0"/>
            <a:r>
              <a:rPr lang="en-US" sz="3200" dirty="0" smtClean="0">
                <a:solidFill>
                  <a:srgbClr val="FF0000"/>
                </a:solidFill>
              </a:rPr>
              <a:t>Sterilization</a:t>
            </a:r>
            <a:r>
              <a:rPr lang="en-US" sz="2400" dirty="0" smtClean="0"/>
              <a:t>: destruction or removal of all living organisms including spores.</a:t>
            </a:r>
          </a:p>
          <a:p>
            <a:pPr algn="l" rtl="0"/>
            <a:endParaRPr lang="en-US" sz="2400" dirty="0" smtClean="0"/>
          </a:p>
          <a:p>
            <a:pPr algn="l" rtl="0"/>
            <a:r>
              <a:rPr lang="en-US" sz="3200" dirty="0" smtClean="0">
                <a:solidFill>
                  <a:schemeClr val="accent1">
                    <a:lumMod val="75000"/>
                  </a:schemeClr>
                </a:solidFill>
              </a:rPr>
              <a:t>Disinfection</a:t>
            </a:r>
            <a:r>
              <a:rPr lang="en-US" sz="2400" dirty="0" smtClean="0"/>
              <a:t>: destruction of pathogenic organisms, not including spores , usually by chemicals  (disinfectants).</a:t>
            </a:r>
          </a:p>
          <a:p>
            <a:pPr algn="l" rtl="0"/>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3400" y="838200"/>
            <a:ext cx="8001000" cy="4524315"/>
          </a:xfrm>
          <a:prstGeom prst="rect">
            <a:avLst/>
          </a:prstGeom>
          <a:noFill/>
        </p:spPr>
        <p:txBody>
          <a:bodyPr wrap="square" rtlCol="1">
            <a:spAutoFit/>
          </a:bodyPr>
          <a:lstStyle/>
          <a:p>
            <a:pPr algn="l" rtl="0"/>
            <a:r>
              <a:rPr lang="en-US" sz="3600" dirty="0" smtClean="0">
                <a:solidFill>
                  <a:srgbClr val="00B050"/>
                </a:solidFill>
                <a:cs typeface="Times New Roman" pitchFamily="18" charset="0"/>
              </a:rPr>
              <a:t>sterilization has wide application in</a:t>
            </a:r>
            <a:r>
              <a:rPr lang="en-US" sz="3600" dirty="0" smtClean="0">
                <a:cs typeface="Times New Roman" pitchFamily="18" charset="0"/>
              </a:rPr>
              <a:t/>
            </a:r>
            <a:br>
              <a:rPr lang="en-US" sz="3600" dirty="0" smtClean="0">
                <a:cs typeface="Times New Roman" pitchFamily="18" charset="0"/>
              </a:rPr>
            </a:br>
            <a:r>
              <a:rPr lang="en-US" sz="3600" dirty="0" smtClean="0">
                <a:cs typeface="Times New Roman" pitchFamily="18" charset="0"/>
              </a:rPr>
              <a:t> </a:t>
            </a:r>
          </a:p>
          <a:p>
            <a:pPr algn="l" rtl="0"/>
            <a:r>
              <a:rPr lang="en-US" sz="3600" dirty="0" smtClean="0">
                <a:cs typeface="Times New Roman" pitchFamily="18" charset="0"/>
              </a:rPr>
              <a:t>bacteriological laboratory </a:t>
            </a:r>
            <a:br>
              <a:rPr lang="en-US" sz="3600" dirty="0" smtClean="0">
                <a:cs typeface="Times New Roman" pitchFamily="18" charset="0"/>
              </a:rPr>
            </a:br>
            <a:endParaRPr lang="en-US" sz="3600" dirty="0" smtClean="0">
              <a:cs typeface="Times New Roman" pitchFamily="18" charset="0"/>
            </a:endParaRPr>
          </a:p>
          <a:p>
            <a:pPr algn="l" rtl="0"/>
            <a:r>
              <a:rPr lang="en-US" sz="3600" dirty="0" smtClean="0">
                <a:cs typeface="Times New Roman" pitchFamily="18" charset="0"/>
              </a:rPr>
              <a:t>hospitals for surgery </a:t>
            </a:r>
            <a:br>
              <a:rPr lang="en-US" sz="3600" dirty="0" smtClean="0">
                <a:cs typeface="Times New Roman" pitchFamily="18" charset="0"/>
              </a:rPr>
            </a:br>
            <a:endParaRPr lang="en-US" sz="3600" dirty="0" smtClean="0">
              <a:cs typeface="Times New Roman" pitchFamily="18" charset="0"/>
            </a:endParaRPr>
          </a:p>
          <a:p>
            <a:pPr algn="l" rtl="0"/>
            <a:r>
              <a:rPr lang="en-US" sz="3600" dirty="0" smtClean="0">
                <a:cs typeface="Times New Roman" pitchFamily="18" charset="0"/>
              </a:rPr>
              <a:t> food industry </a:t>
            </a:r>
            <a:br>
              <a:rPr lang="en-US" sz="3600" dirty="0" smtClean="0">
                <a:cs typeface="Times New Roman" pitchFamily="18" charset="0"/>
              </a:rPr>
            </a:br>
            <a:endParaRPr lang="ar-IQ"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8534400" cy="4953000"/>
          </a:xfrm>
        </p:spPr>
        <p:txBody>
          <a:bodyPr>
            <a:noAutofit/>
          </a:bodyPr>
          <a:lstStyle/>
          <a:p>
            <a:pPr algn="l" rtl="0"/>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There </a:t>
            </a:r>
            <a:r>
              <a:rPr lang="en-US" sz="2800" dirty="0" smtClean="0">
                <a:latin typeface="Times New Roman" pitchFamily="18" charset="0"/>
                <a:cs typeface="Times New Roman" pitchFamily="18" charset="0"/>
              </a:rPr>
              <a:t>are different methods of sterilization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1- </a:t>
            </a:r>
            <a:r>
              <a:rPr lang="en-US" sz="2800" dirty="0" smtClean="0">
                <a:solidFill>
                  <a:srgbClr val="FF0000"/>
                </a:solidFill>
                <a:latin typeface="Times New Roman" pitchFamily="18" charset="0"/>
                <a:cs typeface="Times New Roman" pitchFamily="18" charset="0"/>
              </a:rPr>
              <a:t>Physical methods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t>
            </a:r>
            <a:r>
              <a:rPr lang="en-US" altLang="zh-TW" sz="2800" dirty="0" smtClean="0">
                <a:ea typeface="PMingLiU" pitchFamily="18" charset="-120"/>
              </a:rPr>
              <a:t>heating:</a:t>
            </a:r>
            <a:r>
              <a:rPr lang="en-US" sz="2800" dirty="0" smtClean="0"/>
              <a:t> </a:t>
            </a:r>
            <a:r>
              <a:rPr lang="en-US" sz="2800" dirty="0" smtClean="0"/>
              <a:t>either moist heat or dry heat </a:t>
            </a:r>
            <a:r>
              <a:rPr lang="en-US" altLang="zh-TW" sz="2800" dirty="0" smtClean="0">
                <a:ea typeface="PMingLiU" pitchFamily="18" charset="-120"/>
              </a:rPr>
              <a:t/>
            </a:r>
            <a:br>
              <a:rPr lang="en-US" altLang="zh-TW" sz="2800" dirty="0" smtClean="0">
                <a:ea typeface="PMingLiU" pitchFamily="18" charset="-120"/>
              </a:rPr>
            </a:br>
            <a:r>
              <a:rPr lang="en-US" altLang="zh-TW" sz="2800" dirty="0" smtClean="0">
                <a:ea typeface="PMingLiU" pitchFamily="18" charset="-120"/>
              </a:rPr>
              <a:t>-</a:t>
            </a:r>
            <a:r>
              <a:rPr lang="en-US" sz="2800" dirty="0" smtClean="0">
                <a:cs typeface="Times New Roman" pitchFamily="18" charset="0"/>
              </a:rPr>
              <a:t>Radiation </a:t>
            </a:r>
            <a:br>
              <a:rPr lang="en-US" sz="2800" dirty="0" smtClean="0">
                <a:cs typeface="Times New Roman" pitchFamily="18" charset="0"/>
              </a:rPr>
            </a:b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2-</a:t>
            </a:r>
            <a:r>
              <a:rPr lang="en-US" sz="2800" dirty="0" smtClean="0">
                <a:solidFill>
                  <a:srgbClr val="FF0000"/>
                </a:solidFill>
                <a:latin typeface="Times New Roman" pitchFamily="18" charset="0"/>
                <a:cs typeface="Times New Roman" pitchFamily="18" charset="0"/>
              </a:rPr>
              <a:t>Chemical </a:t>
            </a:r>
            <a:r>
              <a:rPr lang="en-US" sz="2800" dirty="0" smtClean="0">
                <a:solidFill>
                  <a:srgbClr val="FF0000"/>
                </a:solidFill>
                <a:latin typeface="Times New Roman" pitchFamily="18" charset="0"/>
                <a:cs typeface="Times New Roman" pitchFamily="18" charset="0"/>
              </a:rPr>
              <a:t>methods</a:t>
            </a:r>
            <a:r>
              <a:rPr lang="en-US" sz="2800" dirty="0" smtClean="0"/>
              <a:t> :A-Halogens B-Alcohols C- Heavy metals  D-</a:t>
            </a:r>
            <a:r>
              <a:rPr lang="en-US" sz="2800" dirty="0" err="1" smtClean="0"/>
              <a:t>Alkylating</a:t>
            </a:r>
            <a:r>
              <a:rPr lang="en-US" sz="2800" dirty="0" smtClean="0"/>
              <a:t>  agents E-Phenol and phenol derivatives F- acids and </a:t>
            </a:r>
            <a:r>
              <a:rPr lang="en-US" sz="2800" dirty="0" err="1" smtClean="0"/>
              <a:t>alkalines</a:t>
            </a:r>
            <a:r>
              <a:rPr lang="en-US" sz="2800" dirty="0" smtClean="0"/>
              <a:t>  G-</a:t>
            </a:r>
            <a:r>
              <a:rPr lang="en-US" sz="2800" dirty="0" err="1" smtClean="0"/>
              <a:t>Oxidysing</a:t>
            </a:r>
            <a:r>
              <a:rPr lang="en-US" sz="2800" dirty="0" smtClean="0"/>
              <a:t> agents </a:t>
            </a: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cs typeface="Times New Roman" pitchFamily="18" charset="0"/>
              </a:rPr>
              <a:t/>
            </a:r>
            <a:br>
              <a:rPr lang="en-US" sz="2800" dirty="0" smtClean="0">
                <a:cs typeface="Times New Roman" pitchFamily="18" charset="0"/>
              </a:rPr>
            </a:b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3-</a:t>
            </a:r>
            <a:r>
              <a:rPr lang="en-US" altLang="zh-TW" sz="2800" dirty="0" smtClean="0">
                <a:ea typeface="PMingLiU" pitchFamily="18" charset="-120"/>
              </a:rPr>
              <a:t> </a:t>
            </a:r>
            <a:r>
              <a:rPr lang="en-US" altLang="zh-TW" sz="2800" dirty="0" smtClean="0">
                <a:solidFill>
                  <a:srgbClr val="FF0000"/>
                </a:solidFill>
                <a:ea typeface="PMingLiU" pitchFamily="18" charset="-120"/>
              </a:rPr>
              <a:t>Mechanical methods</a:t>
            </a:r>
            <a:r>
              <a:rPr lang="en-US" altLang="zh-TW" sz="2800" dirty="0" smtClean="0">
                <a:ea typeface="PMingLiU" pitchFamily="18" charset="-120"/>
              </a:rPr>
              <a:t/>
            </a:r>
            <a:br>
              <a:rPr lang="en-US" altLang="zh-TW" sz="2800" dirty="0" smtClean="0">
                <a:ea typeface="PMingLiU" pitchFamily="18" charset="-120"/>
              </a:rPr>
            </a:br>
            <a:r>
              <a:rPr lang="en-US" altLang="zh-TW" sz="2800" dirty="0" smtClean="0">
                <a:ea typeface="PMingLiU" pitchFamily="18" charset="-120"/>
              </a:rPr>
              <a:t>-filtration</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p>
        </p:txBody>
      </p:sp>
      <p:sp>
        <p:nvSpPr>
          <p:cNvPr id="3" name="Rounded Rectangle 2"/>
          <p:cNvSpPr/>
          <p:nvPr/>
        </p:nvSpPr>
        <p:spPr>
          <a:xfrm>
            <a:off x="2514600" y="381000"/>
            <a:ext cx="4191000" cy="9144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dirty="0" smtClean="0">
                <a:solidFill>
                  <a:srgbClr val="FF0000"/>
                </a:solidFill>
              </a:rPr>
              <a:t>Methods of sterilization </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214338"/>
            <a:ext cx="9144000" cy="7417415"/>
          </a:xfrm>
          <a:prstGeom prst="rect">
            <a:avLst/>
          </a:prstGeom>
          <a:noFill/>
        </p:spPr>
        <p:txBody>
          <a:bodyPr wrap="square" rtlCol="1">
            <a:spAutoFit/>
          </a:bodyPr>
          <a:lstStyle/>
          <a:p>
            <a:pPr algn="l" rtl="0"/>
            <a:r>
              <a:rPr lang="en-US" sz="3600" dirty="0" smtClean="0"/>
              <a:t>1.</a:t>
            </a:r>
            <a:r>
              <a:rPr lang="en-US" sz="6000" dirty="0" smtClean="0">
                <a:solidFill>
                  <a:srgbClr val="C00000"/>
                </a:solidFill>
              </a:rPr>
              <a:t>Heat    </a:t>
            </a:r>
            <a:r>
              <a:rPr lang="en-US" sz="4000" dirty="0" smtClean="0"/>
              <a:t>A- </a:t>
            </a:r>
            <a:r>
              <a:rPr lang="en-US" sz="4000" dirty="0" smtClean="0">
                <a:solidFill>
                  <a:schemeClr val="accent6">
                    <a:lumMod val="75000"/>
                  </a:schemeClr>
                </a:solidFill>
              </a:rPr>
              <a:t>Moist heat</a:t>
            </a:r>
          </a:p>
          <a:p>
            <a:pPr algn="l" rtl="0"/>
            <a:r>
              <a:rPr lang="en-US" sz="3200" dirty="0" smtClean="0">
                <a:solidFill>
                  <a:schemeClr val="accent6">
                    <a:lumMod val="75000"/>
                  </a:schemeClr>
                </a:solidFill>
              </a:rPr>
              <a:t>1.pasteurisation</a:t>
            </a:r>
            <a:r>
              <a:rPr lang="en-US" sz="3200" dirty="0" smtClean="0"/>
              <a:t>:</a:t>
            </a:r>
            <a:r>
              <a:rPr lang="en-US" sz="2400" dirty="0" smtClean="0"/>
              <a:t>kill particular spoilage organisms or pathogens in heat susceptible fluid as applicable for milk .temperature used between 60-70°C.</a:t>
            </a:r>
          </a:p>
          <a:p>
            <a:pPr algn="l" rtl="0"/>
            <a:r>
              <a:rPr lang="en-US" sz="2400" dirty="0" smtClean="0">
                <a:solidFill>
                  <a:schemeClr val="accent6">
                    <a:lumMod val="75000"/>
                  </a:schemeClr>
                </a:solidFill>
              </a:rPr>
              <a:t>2. </a:t>
            </a:r>
            <a:r>
              <a:rPr lang="en-US" sz="2800" dirty="0" smtClean="0">
                <a:solidFill>
                  <a:schemeClr val="accent6">
                    <a:lumMod val="75000"/>
                  </a:schemeClr>
                </a:solidFill>
              </a:rPr>
              <a:t>Boiling or steaming</a:t>
            </a:r>
            <a:r>
              <a:rPr lang="en-US" sz="2800" dirty="0" smtClean="0"/>
              <a:t>: at </a:t>
            </a:r>
            <a:r>
              <a:rPr lang="en-US" sz="2400" dirty="0" smtClean="0"/>
              <a:t> 100°C for 20minutes.It kills all vegetative organisms and viruses but not spores.</a:t>
            </a:r>
          </a:p>
          <a:p>
            <a:pPr algn="l" rtl="0"/>
            <a:r>
              <a:rPr lang="en-US" sz="2400" dirty="0" smtClean="0">
                <a:solidFill>
                  <a:schemeClr val="accent6">
                    <a:lumMod val="75000"/>
                  </a:schemeClr>
                </a:solidFill>
              </a:rPr>
              <a:t>3.</a:t>
            </a:r>
            <a:r>
              <a:rPr lang="en-US" sz="2800" dirty="0" smtClean="0">
                <a:solidFill>
                  <a:schemeClr val="accent6">
                    <a:lumMod val="75000"/>
                  </a:schemeClr>
                </a:solidFill>
              </a:rPr>
              <a:t>Autoclaving : </a:t>
            </a:r>
            <a:r>
              <a:rPr lang="en-US" sz="2400" dirty="0" smtClean="0"/>
              <a:t>exposure of heat resistant materials to saturated steam with temperature exceeding 100°C (121°C) under pressure for 20 minutes. It kills both vegetative organisms and spores .this is the most effective method of destruction of bacterial spores. All materials not spoiled by heat can be subjected to autoclaving , e.g. culture media, rubber goods, instruments , gowns, dressings.</a:t>
            </a:r>
            <a:endParaRPr lang="en-US" sz="3200" dirty="0" smtClean="0">
              <a:solidFill>
                <a:schemeClr val="accent6">
                  <a:lumMod val="75000"/>
                </a:schemeClr>
              </a:solidFill>
            </a:endParaRPr>
          </a:p>
          <a:p>
            <a:pPr algn="l" rtl="0"/>
            <a:endParaRPr lang="en-US" sz="3200" dirty="0" smtClean="0">
              <a:solidFill>
                <a:schemeClr val="accent6">
                  <a:lumMod val="75000"/>
                </a:schemeClr>
              </a:solidFill>
            </a:endParaRPr>
          </a:p>
          <a:p>
            <a:pPr algn="l" rtl="0"/>
            <a:endParaRPr lang="en-US" sz="3200" dirty="0" smtClean="0">
              <a:solidFill>
                <a:schemeClr val="accent6">
                  <a:lumMod val="75000"/>
                </a:schemeClr>
              </a:solidFill>
            </a:endParaRPr>
          </a:p>
          <a:p>
            <a:pPr algn="l" rtl="0"/>
            <a:endParaRPr lang="en-US" sz="3200" dirty="0" smtClean="0">
              <a:solidFill>
                <a:schemeClr val="accent6">
                  <a:lumMod val="75000"/>
                </a:schemeClr>
              </a:solidFill>
            </a:endParaRPr>
          </a:p>
          <a:p>
            <a:pPr algn="l" rtl="0"/>
            <a:endParaRPr lang="en-US" sz="4000" dirty="0" smtClean="0"/>
          </a:p>
        </p:txBody>
      </p:sp>
      <p:sp>
        <p:nvSpPr>
          <p:cNvPr id="5" name="مربع نص 4"/>
          <p:cNvSpPr txBox="1"/>
          <p:nvPr/>
        </p:nvSpPr>
        <p:spPr>
          <a:xfrm>
            <a:off x="5786446" y="5500702"/>
            <a:ext cx="3071834" cy="369332"/>
          </a:xfrm>
          <a:prstGeom prst="rect">
            <a:avLst/>
          </a:prstGeom>
          <a:noFill/>
        </p:spPr>
        <p:txBody>
          <a:bodyPr wrap="square" rtlCol="1">
            <a:spAutoFit/>
          </a:bodyPr>
          <a:lstStyle/>
          <a:p>
            <a:endParaRPr lang="ar-IQ" dirty="0"/>
          </a:p>
        </p:txBody>
      </p:sp>
      <p:sp>
        <p:nvSpPr>
          <p:cNvPr id="10242" name="AutoShape 2" descr="data:image/jpeg;base64,/9j/4AAQSkZJRgABAQAAAQABAAD/2wCEAAkGBhQSERQUEhQUFRQUFxcWFBQXFxcUFxQVFxcVFxgWGBUXHCYeFxkjGRQXHy8gIycpLCwsFR4xNTAqNSYrLCkBCQoKDgwOGg8PGiwcHyQsLCwsKSksLCksKSwsKSwsLCkpLCksLCkpLCksKSwpKSwpKSksLCwsLCwsLCwsLCwpLP/AABEIAQcAwAMBIgACEQEDEQH/xAAcAAACAwEBAQEAAAAAAAAAAAAEBgIDBQEABwj/xABBEAACAQIDBAgDBgQGAQUBAAABAhEAAwQSIQUxQVEGEyJhcYGRoTKxwSNCUtHh8AcUYnIVgpKiwvGyJDNDY6Nz/8QAGQEAAwEBAQAAAAAAAAAAAAAAAAECAwQF/8QAJBEBAQACAgMAAgIDAQAAAAAAAAECESExAxJBUXEiYROhsQT/2gAMAwEAAhEDEQA/AEVTV9lq1H2AF+8fSgkwpJ9ai+HLFv8A5Ma8DU+VE4DZudoJitlejKx8RrK/xuq0x5my+N9eANH4zZuRoBmvDAmrxxtm4m5zG6BIKtIotMGahiLJG/mKfpfpTyRKzuFEIKrspoKMs2K6MeY5su3FSgMd0hs2nNtm7SxOh4ia1+rr5tj8A+Jxl9UEsrt6CfyqrfwmQ24HbVq6+RCc0ExEbq0QtI+zMA2HvozwuU9rXWCCDp5012NuW2MDN4xp7UfsC4ggjeKJu32InM3qarUAiRqK8g08Km96OFrpHeJuKCTu8d5/SsS+MzqongOPH/umzb2zS0SIYAEeBAI9RFL2HwjHEKSsAfQVzZ4X2ex/5/Phj4bL3I+n9HbWW16fKmbZy/ZseZPtWFssfYqRxANMWAX7Id8/OuuPFrNxS61l4i3vrYxi61m3VmpsOMfEW+XfXNnbVay2gkHeP3xou4nOs3E2o3Vhdy7i5zNAbmIkaLQ1vDEUcq11V1rpyu0wNZRlYEVsptAxGX3oPJV6RFZZYTK8tcc7OIHuoWaTXRhzV9WCqk1NIt2HFk0LirUEHvrUnhNB3nlgMpidSdPalllNJii0NT41p27OldwWGLNltqJOs6cPHdReOwLpZuXOtT7NcxVWnyleyD50sctQXmhjh+6vn6XRZxl89aLZJuCd0dqI8TNNGB6TG8UV/vNEgk6QOfHXdWJ0j6JLfuu63MgkRmG8kanQ7tKdy9bsYzeyTtG7F0lX6wE798+INaVosFVsqnMJgZp3TETv3VY/Q7JYuXmcNkWQoBGsjfPjRvR/Dy+BXuuXD3gOY8fhq8ct7opu6P22/l0L/EZJHLXT2Fex97qxOsyN3GNTu4QDWd0i2w9i8uYlbTDsldWn70jzFRuXyxSGNzPGRIOY5tIECpnPIMO3sSXMFFUiBoIOgA8ABu8qwDb7RNMm2rea/c0IGYwW01MsRpOomI7qxhhSWAjeQPejLmnLqHjBWctq2OSqPYUwWUi2o7hWOo3AdwraxFwIJO4aR7VcRWbjFrLuLWji8SP2RWTexI1qbYNVTdFA3V0qzEYzSQNOZoFMd2td1ZZKm1CrVqpXQulWqlamjlqapU1WpHQTyoCBXSotc0rN2Ttlr6szIEXMQuskgcfejnEjuNZ5ZfIenIA3DU+54a0Tce3ZIDp110gHLrlWd2g3nu9aGmIPIg1TicYWYx6xA8zvNTjoVpLjGzZrsafDaAAWOTEDd3Chdp3nuK2YySOUAdwHADdFBWmMkncKLGI0IPEedFtpM7A7LjIwAXKxJB0zfAOyOJ19jUExocwpgkmRprw4+FN219qJcw2FXrbTET2FEXAdZzevdNIVyxlN0iOzIJOmhJ3Vf0I47Y95bOIk5g6CFHAhhw8Kj0awp621IP2eHy+BZyY96DwW3CpKuWZCBOsga7gT3CmHZV9TdYKIhV8YMGjqUMzptsV7+V0g5ARl46kGRz3Vu/w/6AYk3xfcpkVIUs8EtGXcuoI+lH4J165A0QGWZ3RnQHw7M0x7He4MXi2YsLdvO+UQVBkjdxMnw0qsOuU1btLZTYfD3OvdH6wsyquvbaBnJjgBSiLEns7+X731XjNsXboi47MBuB/SirWzX6tLpUwx7HDNBIME8Ki3dJLB7SuWyNdxmDqNKY7W30vgKxNtp56E9xP1paaySTIn5jxH1qorT3cTNmI2eT99v9v5Vm4jZ5/G3t+VQ2Rj30Uyy7p/D58q0cQ1PgbYdmyxVkuEEqYBHLh5wKxNo28hhp+c+tMeJ+0TsmDoyt38JrIxOPaQHtmZidCJ8KrLH25gl9bqrAKmorijWrAKFJLU058qgBQN9mt3M2+2x/0nd6UUNDC7FRVWCpDM/YE9k6MZkbu0P2Kl1qyYTx+W6qf8Rt2pDfGDqBJGvH9KCxHSUT2UPyqdARi7R4buPcKzmsa6Ex++NH4TbIMM9p2Hcd9WX8PKJcAgPmHPVCAZjxHrWdx0YWzYAECjUw4Ioe20bxWhhbqmiEo/wvl7if8AqhcT0eD/ABLPhxpitAVZlFPQfPMf0QuT9kFC6byZn5RRGG2fdtXGYqMhAkzqoAA89RTyy1S6Cn/RMHo/tjDi+GvXOwup7Mliu5VEa6xWxd2xNq8ApVrzEl8wACZs2XJGp38ahcsjgBQuMt9kUt2QMvB7PlhMkT7U2bQ2gbuXshVQBUQblA+dYtpoINHdcOYqSjjWgd8zzGhFB37WWJ/Yrawt/CoA1+5nO/qrYzH/ADN8I8JmsTbm11vXma2mRNAqzuAAFVuhUKIu7aS1bAuMFmVUn6ngBO80LZFKfTzaIVrdmYOVmbuDRlB8lmO8VWPIN+E23ZuXMlq4jkGIUggAA6+0VZjrKhpgZuca0lfw52YwvM5HZUEZvxM3AHkBr5inPHXJY8qvWjyu6jbNde4BvIHiYryil/ptgibK3ACerPajeFPEc4MeU0Q2ptXbdvDpmc6n4VHxMe4fXdQWD6RPetMRYYtwE9gg82OgivmeMdpkmdBrMmOAHdTr0L2uyYddCyKxVhG6TIIO48dO6ld3oGHF4YtbLfezoDp+IN3btBy899L+0bQugrbYrft6FSYP9wjeO+mh8Tb6pgQRmZHX+qMwkR+9ay9p3rLEO6dpdz6Bhpz30BkbN6bXrB6nFoyxoHC+hI4jvFMOO6YWms2LVovdfNcLFIjt5Mo049nl41k/4xbuEJdHWJyYA+e+Qdd4iqukXRO3gnF20biEHg3wmMwhhwgjfzo9aJZ9MdgsVEiOanWPOvXroQZjIAiSNY14c6ydoPtLBqGxOG6y22ouqI0O7tLp6is+x0/tkxcVlPI8Ky9b8M728TKKyPmDCRIyzBI3HwNWJtYjRhS9Y6V2HAAuKI0A8yfmTRqYtSAQQR86LbstNU7bSYkEjv19Khc2ugBOsDkCT6ClbC7MKXmuSpUydBB1n86ItYdhc6wkBQkEd+vLxquNbS0h0pssCy5yAQCQj6E7p0/cUUcUDwOtYadKVtWbiOhUXWRlKyRCZtTC8c9HWnDKCNxAIooX3QANJ9az7l1vKiXtyN4AHfFBuYMKQ3hqag3sxFSRz+9eFVY/E9WhdhpykSazLXSq1kfRsxEIeGbie+IPnFVJU6MeCzoQWZX4wRu5TB9qS9t9C7112u9cLjuxLSMu/v3acqZdkXJsqdTMnfPGPpRLXKsxfRvBCzZVZk6lj/URqPLQeVdxTyayrrsNVYr4Hf5UJdxl38Q/0insSGVRXSkggwQdCOYroFSAqjInSToI57WHAYcFmGXu13j3FMvRXCOmES3eQIwkFSBqOBPfWwBUhRINsXaeGFv+XYH4luCP7bjafvnWNfvDqXzfETvG8TrI8qYekGlqxzW5dnuDFGX5N6Gl6/hy8hBmOUHKPi7KgNC7zETpTyJn7E2dc/m7R6wuh7TKYnL2hpwOo3GmDppj7r4c5wQsrlBiTOYBiB/SR3SKzdnYZgM6EZgpGU66Ezp5T60dsbAvtO/Zt3Aws2oV2BmWbNB8TAH+o0sT/YJ/4nXW2b/JmXYdWq3CWMqvaJJJ11CiOQrLtYpbiA3EBkayA0etZ/S7ZbYLF3cMQIsuShmTkIlP9rKfWo4TFlkYEQyzPnJH77qKbTw+ycLcZQbYGYgdnMp1McDFT2h0fsWrrol26uQnddAjxBFS6O2pxFgf/YnsR+VZnSK7N7FMebD1aKi3k/Vq7PwaZc383iB4G23uTFM2z8WlsaY7GEcjbwp14aljXyy6kWLY/ES379qvUdXY3wWBI8/0q98J0dulONR7Jc3r9500RX6hVhjqctsSTp7VTslmGEtMz3ssAGGIQfhXsrIJUc6Vh0guObaPBRBkWAF0ExuE7yT3zTBsF7jrbRz9nOYLJjNJgxxMbqnPP1gmLSx9rXMFCA7h2n4c3Jis/C7TZiAp3mJOseW6tTpPdCoP7T6nQUvYUZQCN418657nauSMvpRiLnXQ5Y5HbKSNIaCscN1MlvYrWME/WlWZsoWPuqTMAxxzH2rTtYdMQqLcUMpIaDzGu+tHauHV1GcwgZSR+I6wg8THkDWku5pNLSl8O6JbZT1gGjGAhPE+8c4oixtFkuG1fkNwJ0n9KF6V7FZ1663JZfjTXUc17wBuoFdpvicIVZTcezlW1e4qpJ7DwNYjQ10YyWf2i0zPdExInlQ9wVidGcKe0xZiVJBJ+HduHfrqfCtu5UUzSoqYWuKtSy1WjtdAroWuZa7TJRjcItxcrTEg6c1mPmaTdrXTbbrAxXKScwMQRrTfjsP1ltkkrmUiRoRM618ux2w7ttnVzIHIkB/oKXYV2dpXLt/NnIZiSYkQvGf3xr6f/C3bVtrV6yiEdUy3hcGobIytlPLRdO4mvlGCw5Znt2pZyCBpB01IInlx7q+x/wAKdiJawbmR1jdq4Qd3ZkKRugD61WPfAtG9Ov4R28TicRjmuHL1JfqgIJuW7cDtfhIQHnvr5CcGLeaJOYkknUmv0McJjRYm3dS6roSbd5TmAddyuCIiToZ8q+JnZgZiobN2WgDeeyYMiRExNZmh0UX/ANXZ7mn0BP0pZ2/e1u/1XPkWP5U5dG8E6X1YjQK5mQfusBuPOkzbWAfMJRxLGey3GO6srf5L+BscP/bTkg9/+q9tmy2fccqgAHgB9K0v8Hu3Lwy23ZRlBIRiNDPAVoY7DFZzqVG45gRw7+6tMrqQitYuEtoSQO1HDQchxp72DlLrLDQdkTEnuB30lNZCFgpkFSfCDu07vnWhgNoZXt/0lWk9xFK4+2O026pl6T3810IOG/wH60LYsEwFBJO4DWtDFYaznLZnuHuHVr6mWPoK6m1mURaAtg8U+I+Lnte9c+M/KxeBwN63CwoeSYY/AO9RrPd6xV+2HJeypM5SW3RuG+Ocmgej5JvGTwk+NHYkziPC3Hmx/Ja0xRUXkqwU6kEDxgxWVsXZly3ZyMAjZyxdWlm74AgcgZOnCtQb45bqtmRWmGWk0MtgKuVRAHAVRdFFvQ1wU6DWq1OpBa8RWpoVFjUyKrNFJBDIpe2/bGfUSCPeNKZFWsLpNa7M8qnXA+lzods4Xr982ltsygArcLAHXUoRqpkceVfS/wCHmzbllsTbvBczZCMrF+wwcAEned9fLeitm6uKxH8uftFBuKoPxqGIZdeMNuPEd9NmE/iBcUXbuWLn2doqVMhh1hHZJ31rh1KWT7P0fu58Na59Wo84Ar4VsSwf5m6vEWMUPSxd5eFfYOgOKZsHhy3xFe1OnaBIPuK+dbBwwG2XtnczYq35FLoqLNZU8Sr0cJa60mfs7h1J4KaxL3SG8LltQ2866cJH61pdHyetI45bkeIUn6Vj4uzF6x4n2ANYZTWS/hm2f/ErH2rnVW7pFpZgEBogcMwPGo7b6V3sUv8A6m4biA5oYSoMRIXcNNPOsnAdt7hjdp7/AKUcuHG6KryTlON/JU2hjw/whVCzGWASDEyAI4DjVNm4qgNkbiJns043ejVgwxTU74JAnw3V67hrNoS0Ko3T+VKWHQGzdoNdYgAlBoWMact3HurQywYrMfpRaUgKpK90KI7hW2yA6ipy55PoZ0eX7Rj/AE0Zllrp4yoH+UA/Nqo6PjtP4D60VhxoTzZj7kfIUY9otUXhuYbjXbbcPSpMDBEbzI8/1mqVPtT+n2sYUPdFEMaouVRHHSov3VZFRYVto1D+NVEb9aueosulGggimBrQG2LOZG49mi3xUGBw0qm7ezaRGlTLN6KlPosIx7dV8bWpEiAWBEg9xnLPdX0PZOOS7ilDW8twW2zq66hlZcpB46FoNfP9hXQm0rYiIS4DyPw/Wvpa3B11htP/AJFJ7ihb/hW2HRZGLYFyFYcr14f/AKOfrSFYTJ0hXvxD+jox/wCVOew8QG62DIF+5/xJ9zSptYBNvWG/FctH1XJ9KXkn0sbyRtmYfJj2Tk95fTOKy9sWcuKtjkLh9opl2jZybavD/wC+76MGI+YrC6UiMVPK059SPyrnynLSUJ0c1Rzzc/v3rZtr7Vm9GbEWF75PvH0orbF4KiIrlbl1woMaKmuYzz+H17qWXNC/ae1lSEQZ3OgA1jT3Pd60LgthAfa4oh2EnKfgtjwOhPtRez9mCzJSWb7xbU7+fATw+dd27s83rYTMVWZaI1HLXhU7khEzpHtdL9wG2sBBlDCZYeHAb/WmPYSE2EzHhG/dB09ooHFYazZsulvVmGXNGYyebbvIVi2sTkI7bAgzAPuxHyok2rb6Fs58lwHgZB/fjWlbWFA7hWDsm8brKeAg6c6YTVYxnVF7geW/woe8sHxoxqFdZEcRRTlRtnhUbgrgfcasYUQqcCKrer8lUXDXRQqiq8TdyLPHh40QFrKx17M0DcunnxqM7qCKKruX8pUndMHwOlWZaHx9mUIrGXV2sHhdlziOs4jOB4TJHjpW2uIY3LUHRXAP+YFP+VXbIROoJM54yqZO4srNpG+OJPGoumUE/hZG9LimuqTcZ7OuzbQt2wo7z4k6k0nY/E5tuW5+66D0QH6032n086+d9LmdNsWerEm4bJHc05T7LV5dFj2j0z+z21m4M1lj/mRVNLfSi0WxV4DeLaqPE5z+Vbf8T7kbRnjktkeIX86H2lhScVcYjRghnwX865s+KudKsFhciKv4VA9Ky+lWBZlW6hH2QbMDxUxJ8RFMCry1qvGWiq9pdG7MGNZ7vCaytkUSsPtq7AcMNFygkliBO4gDU6DfUcVtW7cTOzOyTBIGVQeVe2xsg4eLia22JBH4SfunmI3eBpn2QlvqVGUQN6nXXfOu/wD6q9zRUs4HA3rq6DKgPGcs89d5rQ2rslHGVVCsB8Q58zzmta/jV1iDHkKzMZtZMwI1Y/cSWlh78tKNXIb070aF6yCWAjgCZzRI4fOmbZm2hcJUrLclOgG6SfGsTB7Bu4g57zFLc6WlMM0fiPAdw9qYcJgEtAi2irO/mfEnU0Jog1S+/wAfmKsJPdVbg92lKlArDUirEOnhULo415DrSitHm8wA40JNSxF3WoWxNdCU1ss/ZSMx3SYHqayrmGKHKYB7yPoa3EEa1nbewSXVOYa0ssfpyhf5dv8AqqcRheyd9Kd7ZDo8pduKAdwP7mtTBXbqrBuMw10YzOnOstRTZwF8Zin9KsPkfpR2JH2d3+xj6An6UmPtkpenQZWyAzvHAeGtOqkOp5Mp9CK6McvicsbJKY7F2VB5gGkXHbRD7ftWz/8AGqEeIVmP/kKa9nYj7BCfwKf9or5vgr+bpAW8R6WwKrK8xMG/xDv5tpoDAX7EMfGNPetTFoHNyeAkf6hSX0wvtc2uRJy9Yhj/APmAP+FO9nV371b86wyu6rqM6zjWURAMeRjy30Dj8SbjiRAUaDvPGir6QaovJIkcfnWHqqUJetK6MjiVYQRu8D3EHWap2hs2xatBcMz3bgywZOvcZ7IAmdI3V7Fq0aVHBXYEZTS99HpZb6L5k6zF3WAOvVW+yPDMdTNW7PwVu1LIgXeQBv7hO81eqs5BY7tw4CrWt6hRxImqm72VaOGtwiju+etTNSqBq0ImuGpGoEUyDXF3jzH1/ffVNs6xyou8NJ5fLj7UORDeNRrVVLwZUOY0XeY27ZYLmIExumq8BYga1DpDjTaw7sozHdHida36mzxm8pBVm/nQMBGYAxynhWdj9q2lEvcRe4sPPSsbA9JuquJau6K+7SCrHn669813aPRq3/MA28xe4xdphkQDe0RprFRc/bHcbTxaz9c+CvtnEsGBN0oXzGNdB90fPWrb+3BlVbIZiVBzPA3GCwIiddwjhR+N6BXGMi8rak9pTOvmRwoW10IvKdSrctJAHcCdPSpmOU7P3w1wy8QjdW947+tRG/qBB38N8etOmFv3VVWtqXR1BAEEqSBIg7xPKhU2GrWHsufiMyJENoQfIj51HobtgyLFzRkzKO/KdR48aucM7bljr8GjAYk/yiTocsEciNPpSR0asE7ausdyifUIB9aauuixHe//AJtQGw7IGIuXOJUCfKqt/lGXwj9JHP8AiCsPvOR5F4Ps1fQ8M4FwzMEMNBO/wpO2hghcxCMfuvI9ac9nn7Ud8/Ks5ydZuJWhwY+oo/GJBPiaCZaiwbeNlTxju31Hq0XmfI141EnXw/ZoNM4pQJHpx9K9gll5O/U/lVRHcKLwK7z5U4mjCajXa4aYRrhqUV6KZIEUM66RyMflRcVXcXUd+h+n1pWCG60sVTjbOdGU8R41dP70qlmra34HzrpDhTcFtho05D/cPhPgYApu2GSbYdmzMQFJ/t0rJ6RbObrMywEysxJMBTvB/wBQFe6HYr/3LeYMVIbiB2hvE7+FcuHGbv8ANZl45q71/qGQ1xjXj6VU/jXTtwM2+0O475HgR+Y96TMfe6rFu0kSUZYH3iIOvkfGnDaehB17/DjWZi9krdZGJ+FgeBkb418BU5ctMMvW7o9WK2lU7+PmSaI2cIBPMUHiX1o2xpbpTtFYASbnn9aYMG8OprDT457617B1FLE6t2gNT41nsK0MSZmgWopKWqMVYwqBqQgaOwywoHn61mYvFC2uZtw39/cO80Rszbdu+WCSCCey2+J0NOgfr3V4g86lXaNEgK7HfUgK9T0NohPGo3LUg76tAqQFP1hbMD3KoZ6i9yqWuVVpsPpdf7KrzzfIfn70v9FcUFuWXJ3r1bnh3E+cfs1q9Lgc1sEEqVaSOBMCfHUelLVvDNZVlPxKxzRrBDH51x55az29PxeKZeLi86v/AF9NZqy9ubVGHsvdOuUaD8THQD1qzZ2M6y0jcSNfEaH5Uv8ATS7mVbfcWI9h9a7JdvMs1SPids375Znc9o9oCQsawI3RT/sJyyradwbmUZTwcaQJ4GK+d4JCtwrvUzv3QOPdFM2D2bcyZ7e/QiZHks93OByqOWl0ZLtpg5VgQQYIIgg+FH3NE8ajhdqZ7ZS7bV2+5cJIe2eWb7y/0nyipY9ctpWLLqSCoklY4nTd304isND2q1bJ3Vkjnw51qYZt1RidF3BvoN60FWdBqTuA1obEYRgpYqcu6YgTugTvNVUwGaruOBvq6dKz9qYZridWhjOYZvwpx9tPOkbCxXSMXFupkBUwEc8I3tB57qytm4opdV1OoPrzHpTLtHolba3FnsMBG+Q8fi7+8UuYO1AKEZWU6zwO4/lT/RzVfSbb5gCNxAPrUxWdsC9msL/TK+m72rTApoRivCpEVJVogdUV0CugVKKshBuVK2tVWlmigIqZytk9IMIWQFd68Oa8RS+NkXL14OwKLpnJHxRI3cyGM+M043GoRm0rPLGWtcPLcJwHwWEWygRZgTv7zNJ+3McHvvru7I/y/rNNuMxgto7ncqk+gr5t1jMQQMzOfUn9auMu61dibK6y+WPwW94/Ex1C943E+VOAoXZ2DFq2F3nex5sd5/fACjQIpb3Q51YGvGoYh5FdZ6rqiAEnd7UThLKgg5YMzImrHUceY+dSyRUaPbexG3L1wKGdjBkRCgGDrpHOsq+NdTJ/PfQ+Y1HPTJIpXsleU1IUEiKVek+CyXluruudlv7hu9QPamwrQe18D1tll471/uXUe+nnTPYToliZ6xOUMPPQ/IUyBaQujeOy4hSdz9k+e73Ar6BlqtFe1cVNRXEFWxRE1wCu14V2qIVaSBXnevM9Uu1Z9NELr6Hwoa42lTutoaouNWdy5OF3pjjItBOLnXwX9Y9KyOiWBzPnPw2939x0HoJ9qH6V4svf03L2R3xv9yaYNiWAlpU/zNofiP7jyq98Hps2zOtdNcXdoD5CrAvdRNRPKGWvZakZ4D3rhVu73qthXdGhrxNdZTzHofzqtlPP2qd8jTxNRFe6vvPtXRa8fWlyOHRVq1WtoVbbtDkKfJJqK80VaqCpkVUlLb55trD9ViWA0DEXFO6CTJ/3T60+2cdntqwBOYA8OO/jzpd6cYX7NLka221/tbT5xQ3R3pIq21R5UA9ljugmdeWs06rubOqHQafpUgx5e9Qw7SKtiiTaNvMeXvXK7XKehtJl/qb2Hyoe4o7z5mvV6sNNVRQcvr86Wule1XtQlsASsltJ3xA5frXK9SnZztg4DCdbdTjOup4jUz7V9Cw2DyivV6tojKiMlcK16vVSUSKravV6l8VFDmql3CuV6o+mmBXQK9XqEphautrXq9VQl4Wu5a7XquAHtDZ4vW2Q7mBHh30nWehF4NlLKUkCZ3DTgRynjXq9RSlsP9m0FUAcKsr1ephGvVyvUif/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10244" name="AutoShape 4" descr="data:image/jpeg;base64,/9j/4AAQSkZJRgABAQAAAQABAAD/2wCEAAkGBhQSERQUEhQUFRQUFxcWFBQXFxcUFxQVFxcVFxgWGBUXHCYeFxkjGRQXHy8gIycpLCwsFR4xNTAqNSYrLCkBCQoKDgwOGg8PGiwcHyQsLCwsKSksLCksKSwsKSwsLCkpLCksLCkpLCksKSwpKSwpKSksLCwsLCwsLCwsLCwpLP/AABEIAQcAwAMBIgACEQEDEQH/xAAcAAACAwEBAQEAAAAAAAAAAAAEBgIDBQEABwj/xABBEAACAQIDBAgDBgQGAQUBAAABAhEAAwQSIQUxQVEGEyJhcYGRoTKxwSNCUtHh8AcUYnIVgpKiwvGyJDNDY6Nz/8QAGQEAAwEBAQAAAAAAAAAAAAAAAAECAwQF/8QAJBEBAQACAgMAAgIDAQAAAAAAAAECESExAxJBUXEiYROhsQT/2gAMAwEAAhEDEQA/AEVTV9lq1H2AF+8fSgkwpJ9ai+HLFv8A5Ma8DU+VE4DZudoJitlejKx8RrK/xuq0x5my+N9eANH4zZuRoBmvDAmrxxtm4m5zG6BIKtIotMGahiLJG/mKfpfpTyRKzuFEIKrspoKMs2K6MeY5su3FSgMd0hs2nNtm7SxOh4ia1+rr5tj8A+Jxl9UEsrt6CfyqrfwmQ24HbVq6+RCc0ExEbq0QtI+zMA2HvozwuU9rXWCCDp5012NuW2MDN4xp7UfsC4ggjeKJu32InM3qarUAiRqK8g08Km96OFrpHeJuKCTu8d5/SsS+MzqongOPH/umzb2zS0SIYAEeBAI9RFL2HwjHEKSsAfQVzZ4X2ex/5/Phj4bL3I+n9HbWW16fKmbZy/ZseZPtWFssfYqRxANMWAX7Id8/OuuPFrNxS61l4i3vrYxi61m3VmpsOMfEW+XfXNnbVay2gkHeP3xou4nOs3E2o3Vhdy7i5zNAbmIkaLQ1vDEUcq11V1rpyu0wNZRlYEVsptAxGX3oPJV6RFZZYTK8tcc7OIHuoWaTXRhzV9WCqk1NIt2HFk0LirUEHvrUnhNB3nlgMpidSdPalllNJii0NT41p27OldwWGLNltqJOs6cPHdReOwLpZuXOtT7NcxVWnyleyD50sctQXmhjh+6vn6XRZxl89aLZJuCd0dqI8TNNGB6TG8UV/vNEgk6QOfHXdWJ0j6JLfuu63MgkRmG8kanQ7tKdy9bsYzeyTtG7F0lX6wE798+INaVosFVsqnMJgZp3TETv3VY/Q7JYuXmcNkWQoBGsjfPjRvR/Dy+BXuuXD3gOY8fhq8ct7opu6P22/l0L/EZJHLXT2Fex97qxOsyN3GNTu4QDWd0i2w9i8uYlbTDsldWn70jzFRuXyxSGNzPGRIOY5tIECpnPIMO3sSXMFFUiBoIOgA8ABu8qwDb7RNMm2rea/c0IGYwW01MsRpOomI7qxhhSWAjeQPejLmnLqHjBWctq2OSqPYUwWUi2o7hWOo3AdwraxFwIJO4aR7VcRWbjFrLuLWji8SP2RWTexI1qbYNVTdFA3V0qzEYzSQNOZoFMd2td1ZZKm1CrVqpXQulWqlamjlqapU1WpHQTyoCBXSotc0rN2Ttlr6szIEXMQuskgcfejnEjuNZ5ZfIenIA3DU+54a0Tce3ZIDp110gHLrlWd2g3nu9aGmIPIg1TicYWYx6xA8zvNTjoVpLjGzZrsafDaAAWOTEDd3Chdp3nuK2YySOUAdwHADdFBWmMkncKLGI0IPEedFtpM7A7LjIwAXKxJB0zfAOyOJ19jUExocwpgkmRprw4+FN219qJcw2FXrbTET2FEXAdZzevdNIVyxlN0iOzIJOmhJ3Vf0I47Y95bOIk5g6CFHAhhw8Kj0awp621IP2eHy+BZyY96DwW3CpKuWZCBOsga7gT3CmHZV9TdYKIhV8YMGjqUMzptsV7+V0g5ARl46kGRz3Vu/w/6AYk3xfcpkVIUs8EtGXcuoI+lH4J165A0QGWZ3RnQHw7M0x7He4MXi2YsLdvO+UQVBkjdxMnw0qsOuU1btLZTYfD3OvdH6wsyquvbaBnJjgBSiLEns7+X731XjNsXboi47MBuB/SirWzX6tLpUwx7HDNBIME8Ki3dJLB7SuWyNdxmDqNKY7W30vgKxNtp56E9xP1paaySTIn5jxH1qorT3cTNmI2eT99v9v5Vm4jZ5/G3t+VQ2Rj30Uyy7p/D58q0cQ1PgbYdmyxVkuEEqYBHLh5wKxNo28hhp+c+tMeJ+0TsmDoyt38JrIxOPaQHtmZidCJ8KrLH25gl9bqrAKmorijWrAKFJLU058qgBQN9mt3M2+2x/0nd6UUNDC7FRVWCpDM/YE9k6MZkbu0P2Kl1qyYTx+W6qf8Rt2pDfGDqBJGvH9KCxHSUT2UPyqdARi7R4buPcKzmsa6Ex++NH4TbIMM9p2Hcd9WX8PKJcAgPmHPVCAZjxHrWdx0YWzYAECjUw4Ioe20bxWhhbqmiEo/wvl7if8AqhcT0eD/ABLPhxpitAVZlFPQfPMf0QuT9kFC6byZn5RRGG2fdtXGYqMhAkzqoAA89RTyy1S6Cn/RMHo/tjDi+GvXOwup7Mliu5VEa6xWxd2xNq8ApVrzEl8wACZs2XJGp38ahcsjgBQuMt9kUt2QMvB7PlhMkT7U2bQ2gbuXshVQBUQblA+dYtpoINHdcOYqSjjWgd8zzGhFB37WWJ/Yrawt/CoA1+5nO/qrYzH/ADN8I8JmsTbm11vXma2mRNAqzuAAFVuhUKIu7aS1bAuMFmVUn6ngBO80LZFKfTzaIVrdmYOVmbuDRlB8lmO8VWPIN+E23ZuXMlq4jkGIUggAA6+0VZjrKhpgZuca0lfw52YwvM5HZUEZvxM3AHkBr5inPHXJY8qvWjyu6jbNde4BvIHiYryil/ptgibK3ACerPajeFPEc4MeU0Q2ptXbdvDpmc6n4VHxMe4fXdQWD6RPetMRYYtwE9gg82OgivmeMdpkmdBrMmOAHdTr0L2uyYddCyKxVhG6TIIO48dO6ld3oGHF4YtbLfezoDp+IN3btBy899L+0bQugrbYrft6FSYP9wjeO+mh8Tb6pgQRmZHX+qMwkR+9ay9p3rLEO6dpdz6Bhpz30BkbN6bXrB6nFoyxoHC+hI4jvFMOO6YWms2LVovdfNcLFIjt5Mo049nl41k/4xbuEJdHWJyYA+e+Qdd4iqukXRO3gnF20biEHg3wmMwhhwgjfzo9aJZ9MdgsVEiOanWPOvXroQZjIAiSNY14c6ydoPtLBqGxOG6y22ouqI0O7tLp6is+x0/tkxcVlPI8Ky9b8M728TKKyPmDCRIyzBI3HwNWJtYjRhS9Y6V2HAAuKI0A8yfmTRqYtSAQQR86LbstNU7bSYkEjv19Khc2ugBOsDkCT6ClbC7MKXmuSpUydBB1n86ItYdhc6wkBQkEd+vLxquNbS0h0pssCy5yAQCQj6E7p0/cUUcUDwOtYadKVtWbiOhUXWRlKyRCZtTC8c9HWnDKCNxAIooX3QANJ9az7l1vKiXtyN4AHfFBuYMKQ3hqag3sxFSRz+9eFVY/E9WhdhpykSazLXSq1kfRsxEIeGbie+IPnFVJU6MeCzoQWZX4wRu5TB9qS9t9C7112u9cLjuxLSMu/v3acqZdkXJsqdTMnfPGPpRLXKsxfRvBCzZVZk6lj/URqPLQeVdxTyayrrsNVYr4Hf5UJdxl38Q/0insSGVRXSkggwQdCOYroFSAqjInSToI57WHAYcFmGXu13j3FMvRXCOmES3eQIwkFSBqOBPfWwBUhRINsXaeGFv+XYH4luCP7bjafvnWNfvDqXzfETvG8TrI8qYekGlqxzW5dnuDFGX5N6Gl6/hy8hBmOUHKPi7KgNC7zETpTyJn7E2dc/m7R6wuh7TKYnL2hpwOo3GmDppj7r4c5wQsrlBiTOYBiB/SR3SKzdnYZgM6EZgpGU66Ezp5T60dsbAvtO/Zt3Aws2oV2BmWbNB8TAH+o0sT/YJ/4nXW2b/JmXYdWq3CWMqvaJJJ11CiOQrLtYpbiA3EBkayA0etZ/S7ZbYLF3cMQIsuShmTkIlP9rKfWo4TFlkYEQyzPnJH77qKbTw+ycLcZQbYGYgdnMp1McDFT2h0fsWrrol26uQnddAjxBFS6O2pxFgf/YnsR+VZnSK7N7FMebD1aKi3k/Vq7PwaZc383iB4G23uTFM2z8WlsaY7GEcjbwp14aljXyy6kWLY/ES379qvUdXY3wWBI8/0q98J0dulONR7Jc3r9500RX6hVhjqctsSTp7VTslmGEtMz3ssAGGIQfhXsrIJUc6Vh0guObaPBRBkWAF0ExuE7yT3zTBsF7jrbRz9nOYLJjNJgxxMbqnPP1gmLSx9rXMFCA7h2n4c3Jis/C7TZiAp3mJOseW6tTpPdCoP7T6nQUvYUZQCN418657nauSMvpRiLnXQ5Y5HbKSNIaCscN1MlvYrWME/WlWZsoWPuqTMAxxzH2rTtYdMQqLcUMpIaDzGu+tHauHV1GcwgZSR+I6wg8THkDWku5pNLSl8O6JbZT1gGjGAhPE+8c4oixtFkuG1fkNwJ0n9KF6V7FZ1663JZfjTXUc17wBuoFdpvicIVZTcezlW1e4qpJ7DwNYjQ10YyWf2i0zPdExInlQ9wVidGcKe0xZiVJBJ+HduHfrqfCtu5UUzSoqYWuKtSy1WjtdAroWuZa7TJRjcItxcrTEg6c1mPmaTdrXTbbrAxXKScwMQRrTfjsP1ltkkrmUiRoRM618ux2w7ttnVzIHIkB/oKXYV2dpXLt/NnIZiSYkQvGf3xr6f/C3bVtrV6yiEdUy3hcGobIytlPLRdO4mvlGCw5Znt2pZyCBpB01IInlx7q+x/wAKdiJawbmR1jdq4Qd3ZkKRugD61WPfAtG9Ov4R28TicRjmuHL1JfqgIJuW7cDtfhIQHnvr5CcGLeaJOYkknUmv0McJjRYm3dS6roSbd5TmAddyuCIiToZ8q+JnZgZiobN2WgDeeyYMiRExNZmh0UX/ANXZ7mn0BP0pZ2/e1u/1XPkWP5U5dG8E6X1YjQK5mQfusBuPOkzbWAfMJRxLGey3GO6srf5L+BscP/bTkg9/+q9tmy2fccqgAHgB9K0v8Hu3Lwy23ZRlBIRiNDPAVoY7DFZzqVG45gRw7+6tMrqQitYuEtoSQO1HDQchxp72DlLrLDQdkTEnuB30lNZCFgpkFSfCDu07vnWhgNoZXt/0lWk9xFK4+2O026pl6T3810IOG/wH60LYsEwFBJO4DWtDFYaznLZnuHuHVr6mWPoK6m1mURaAtg8U+I+Lnte9c+M/KxeBwN63CwoeSYY/AO9RrPd6xV+2HJeypM5SW3RuG+Ocmgej5JvGTwk+NHYkziPC3Hmx/Ja0xRUXkqwU6kEDxgxWVsXZly3ZyMAjZyxdWlm74AgcgZOnCtQb45bqtmRWmGWk0MtgKuVRAHAVRdFFvQ1wU6DWq1OpBa8RWpoVFjUyKrNFJBDIpe2/bGfUSCPeNKZFWsLpNa7M8qnXA+lzods4Xr982ltsygArcLAHXUoRqpkceVfS/wCHmzbllsTbvBczZCMrF+wwcAEned9fLeitm6uKxH8uftFBuKoPxqGIZdeMNuPEd9NmE/iBcUXbuWLn2doqVMhh1hHZJ31rh1KWT7P0fu58Na59Wo84Ar4VsSwf5m6vEWMUPSxd5eFfYOgOKZsHhy3xFe1OnaBIPuK+dbBwwG2XtnczYq35FLoqLNZU8Sr0cJa60mfs7h1J4KaxL3SG8LltQ2866cJH61pdHyetI45bkeIUn6Vj4uzF6x4n2ANYZTWS/hm2f/ErH2rnVW7pFpZgEBogcMwPGo7b6V3sUv8A6m4biA5oYSoMRIXcNNPOsnAdt7hjdp7/AKUcuHG6KryTlON/JU2hjw/whVCzGWASDEyAI4DjVNm4qgNkbiJns043ejVgwxTU74JAnw3V67hrNoS0Ko3T+VKWHQGzdoNdYgAlBoWMact3HurQywYrMfpRaUgKpK90KI7hW2yA6ipy55PoZ0eX7Rj/AE0Zllrp4yoH+UA/Nqo6PjtP4D60VhxoTzZj7kfIUY9otUXhuYbjXbbcPSpMDBEbzI8/1mqVPtT+n2sYUPdFEMaouVRHHSov3VZFRYVto1D+NVEb9aueosulGggimBrQG2LOZG49mi3xUGBw0qm7ezaRGlTLN6KlPosIx7dV8bWpEiAWBEg9xnLPdX0PZOOS7ilDW8twW2zq66hlZcpB46FoNfP9hXQm0rYiIS4DyPw/Wvpa3B11htP/AJFJ7ihb/hW2HRZGLYFyFYcr14f/AKOfrSFYTJ0hXvxD+jox/wCVOew8QG62DIF+5/xJ9zSptYBNvWG/FctH1XJ9KXkn0sbyRtmYfJj2Tk95fTOKy9sWcuKtjkLh9opl2jZybavD/wC+76MGI+YrC6UiMVPK059SPyrnynLSUJ0c1Rzzc/v3rZtr7Vm9GbEWF75PvH0orbF4KiIrlbl1woMaKmuYzz+H17qWXNC/ae1lSEQZ3OgA1jT3Pd60LgthAfa4oh2EnKfgtjwOhPtRez9mCzJSWb7xbU7+fATw+dd27s83rYTMVWZaI1HLXhU7khEzpHtdL9wG2sBBlDCZYeHAb/WmPYSE2EzHhG/dB09ooHFYazZsulvVmGXNGYyebbvIVi2sTkI7bAgzAPuxHyok2rb6Fs58lwHgZB/fjWlbWFA7hWDsm8brKeAg6c6YTVYxnVF7geW/woe8sHxoxqFdZEcRRTlRtnhUbgrgfcasYUQqcCKrer8lUXDXRQqiq8TdyLPHh40QFrKx17M0DcunnxqM7qCKKruX8pUndMHwOlWZaHx9mUIrGXV2sHhdlziOs4jOB4TJHjpW2uIY3LUHRXAP+YFP+VXbIROoJM54yqZO4srNpG+OJPGoumUE/hZG9LimuqTcZ7OuzbQt2wo7z4k6k0nY/E5tuW5+66D0QH6032n086+d9LmdNsWerEm4bJHc05T7LV5dFj2j0z+z21m4M1lj/mRVNLfSi0WxV4DeLaqPE5z+Vbf8T7kbRnjktkeIX86H2lhScVcYjRghnwX865s+KudKsFhciKv4VA9Ky+lWBZlW6hH2QbMDxUxJ8RFMCry1qvGWiq9pdG7MGNZ7vCaytkUSsPtq7AcMNFygkliBO4gDU6DfUcVtW7cTOzOyTBIGVQeVe2xsg4eLia22JBH4SfunmI3eBpn2QlvqVGUQN6nXXfOu/wD6q9zRUs4HA3rq6DKgPGcs89d5rQ2rslHGVVCsB8Q58zzmta/jV1iDHkKzMZtZMwI1Y/cSWlh78tKNXIb070aF6yCWAjgCZzRI4fOmbZm2hcJUrLclOgG6SfGsTB7Bu4g57zFLc6WlMM0fiPAdw9qYcJgEtAi2irO/mfEnU0Jog1S+/wAfmKsJPdVbg92lKlArDUirEOnhULo415DrSitHm8wA40JNSxF3WoWxNdCU1ss/ZSMx3SYHqayrmGKHKYB7yPoa3EEa1nbewSXVOYa0ssfpyhf5dv8AqqcRheyd9Kd7ZDo8pduKAdwP7mtTBXbqrBuMw10YzOnOstRTZwF8Zin9KsPkfpR2JH2d3+xj6An6UmPtkpenQZWyAzvHAeGtOqkOp5Mp9CK6McvicsbJKY7F2VB5gGkXHbRD7ftWz/8AGqEeIVmP/kKa9nYj7BCfwKf9or5vgr+bpAW8R6WwKrK8xMG/xDv5tpoDAX7EMfGNPetTFoHNyeAkf6hSX0wvtc2uRJy9Yhj/APmAP+FO9nV371b86wyu6rqM6zjWURAMeRjy30Dj8SbjiRAUaDvPGir6QaovJIkcfnWHqqUJetK6MjiVYQRu8D3EHWap2hs2xatBcMz3bgywZOvcZ7IAmdI3V7Fq0aVHBXYEZTS99HpZb6L5k6zF3WAOvVW+yPDMdTNW7PwVu1LIgXeQBv7hO81eqs5BY7tw4CrWt6hRxImqm72VaOGtwiju+etTNSqBq0ImuGpGoEUyDXF3jzH1/ffVNs6xyou8NJ5fLj7UORDeNRrVVLwZUOY0XeY27ZYLmIExumq8BYga1DpDjTaw7sozHdHida36mzxm8pBVm/nQMBGYAxynhWdj9q2lEvcRe4sPPSsbA9JuquJau6K+7SCrHn669813aPRq3/MA28xe4xdphkQDe0RprFRc/bHcbTxaz9c+CvtnEsGBN0oXzGNdB90fPWrb+3BlVbIZiVBzPA3GCwIiddwjhR+N6BXGMi8rak9pTOvmRwoW10IvKdSrctJAHcCdPSpmOU7P3w1wy8QjdW947+tRG/qBB38N8etOmFv3VVWtqXR1BAEEqSBIg7xPKhU2GrWHsufiMyJENoQfIj51HobtgyLFzRkzKO/KdR48aucM7bljr8GjAYk/yiTocsEciNPpSR0asE7ausdyifUIB9aauuixHe//AJtQGw7IGIuXOJUCfKqt/lGXwj9JHP8AiCsPvOR5F4Ps1fQ8M4FwzMEMNBO/wpO2hghcxCMfuvI9ac9nn7Ud8/Ks5ydZuJWhwY+oo/GJBPiaCZaiwbeNlTxju31Hq0XmfI141EnXw/ZoNM4pQJHpx9K9gll5O/U/lVRHcKLwK7z5U4mjCajXa4aYRrhqUV6KZIEUM66RyMflRcVXcXUd+h+n1pWCG60sVTjbOdGU8R41dP70qlmra34HzrpDhTcFtho05D/cPhPgYApu2GSbYdmzMQFJ/t0rJ6RbObrMywEysxJMBTvB/wBQFe6HYr/3LeYMVIbiB2hvE7+FcuHGbv8ANZl45q71/qGQ1xjXj6VU/jXTtwM2+0O475HgR+Y96TMfe6rFu0kSUZYH3iIOvkfGnDaehB17/DjWZi9krdZGJ+FgeBkb418BU5ctMMvW7o9WK2lU7+PmSaI2cIBPMUHiX1o2xpbpTtFYASbnn9aYMG8OprDT457617B1FLE6t2gNT41nsK0MSZmgWopKWqMVYwqBqQgaOwywoHn61mYvFC2uZtw39/cO80Rszbdu+WCSCCey2+J0NOgfr3V4g86lXaNEgK7HfUgK9T0NohPGo3LUg76tAqQFP1hbMD3KoZ6i9yqWuVVpsPpdf7KrzzfIfn70v9FcUFuWXJ3r1bnh3E+cfs1q9Lgc1sEEqVaSOBMCfHUelLVvDNZVlPxKxzRrBDH51x55az29PxeKZeLi86v/AF9NZqy9ubVGHsvdOuUaD8THQD1qzZ2M6y0jcSNfEaH5Uv8ATS7mVbfcWI9h9a7JdvMs1SPids375Znc9o9oCQsawI3RT/sJyyradwbmUZTwcaQJ4GK+d4JCtwrvUzv3QOPdFM2D2bcyZ7e/QiZHks93OByqOWl0ZLtpg5VgQQYIIgg+FH3NE8ajhdqZ7ZS7bV2+5cJIe2eWb7y/0nyipY9ctpWLLqSCoklY4nTd304isND2q1bJ3Vkjnw51qYZt1RidF3BvoN60FWdBqTuA1obEYRgpYqcu6YgTugTvNVUwGaruOBvq6dKz9qYZridWhjOYZvwpx9tPOkbCxXSMXFupkBUwEc8I3tB57qytm4opdV1OoPrzHpTLtHolba3FnsMBG+Q8fi7+8UuYO1AKEZWU6zwO4/lT/RzVfSbb5gCNxAPrUxWdsC9msL/TK+m72rTApoRivCpEVJVogdUV0CugVKKshBuVK2tVWlmigIqZytk9IMIWQFd68Oa8RS+NkXL14OwKLpnJHxRI3cyGM+M043GoRm0rPLGWtcPLcJwHwWEWygRZgTv7zNJ+3McHvvru7I/y/rNNuMxgto7ncqk+gr5t1jMQQMzOfUn9auMu61dibK6y+WPwW94/Ex1C943E+VOAoXZ2DFq2F3nex5sd5/fACjQIpb3Q51YGvGoYh5FdZ6rqiAEnd7UThLKgg5YMzImrHUceY+dSyRUaPbexG3L1wKGdjBkRCgGDrpHOsq+NdTJ/PfQ+Y1HPTJIpXsleU1IUEiKVek+CyXluruudlv7hu9QPamwrQe18D1tll471/uXUe+nnTPYToliZ6xOUMPPQ/IUyBaQujeOy4hSdz9k+e73Ar6BlqtFe1cVNRXEFWxRE1wCu14V2qIVaSBXnevM9Uu1Z9NELr6Hwoa42lTutoaouNWdy5OF3pjjItBOLnXwX9Y9KyOiWBzPnPw2939x0HoJ9qH6V4svf03L2R3xv9yaYNiWAlpU/zNofiP7jyq98Hps2zOtdNcXdoD5CrAvdRNRPKGWvZakZ4D3rhVu73qthXdGhrxNdZTzHofzqtlPP2qd8jTxNRFe6vvPtXRa8fWlyOHRVq1WtoVbbtDkKfJJqK80VaqCpkVUlLb55trD9ViWA0DEXFO6CTJ/3T60+2cdntqwBOYA8OO/jzpd6cYX7NLka221/tbT5xQ3R3pIq21R5UA9ljugmdeWs06rubOqHQafpUgx5e9Qw7SKtiiTaNvMeXvXK7XKehtJl/qb2Hyoe4o7z5mvV6sNNVRQcvr86Wule1XtQlsASsltJ3xA5frXK9SnZztg4DCdbdTjOup4jUz7V9Cw2DyivV6tojKiMlcK16vVSUSKravV6l8VFDmql3CuV6o+mmBXQK9XqEphautrXq9VQl4Wu5a7XquAHtDZ4vW2Q7mBHh30nWehF4NlLKUkCZ3DTgRynjXq9RSlsP9m0FUAcKsr1ephGvVyvUif/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10246" name="AutoShape 6" descr="data:image/jpeg;base64,/9j/4AAQSkZJRgABAQAAAQABAAD/2wCEAAkGBhQSERQUEhQUFRQUFxcWFBQXFxcUFxQVFxcVFxgWGBUXHCYeFxkjGRQXHy8gIycpLCwsFR4xNTAqNSYrLCkBCQoKDgwOGg8PGiwcHyQsLCwsKSksLCksKSwsKSwsLCkpLCksLCkpLCksKSwpKSwpKSksLCwsLCwsLCwsLCwpLP/AABEIAQcAwAMBIgACEQEDEQH/xAAcAAACAwEBAQEAAAAAAAAAAAAEBgIDBQEABwj/xABBEAACAQIDBAgDBgQGAQUBAAABAhEAAwQSIQUxQVEGEyJhcYGRoTKxwSNCUtHh8AcUYnIVgpKiwvGyJDNDY6Nz/8QAGQEAAwEBAQAAAAAAAAAAAAAAAAECAwQF/8QAJBEBAQACAgMAAgIDAQAAAAAAAAECESExAxJBUXEiYROhsQT/2gAMAwEAAhEDEQA/AEVTV9lq1H2AF+8fSgkwpJ9ai+HLFv8A5Ma8DU+VE4DZudoJitlejKx8RrK/xuq0x5my+N9eANH4zZuRoBmvDAmrxxtm4m5zG6BIKtIotMGahiLJG/mKfpfpTyRKzuFEIKrspoKMs2K6MeY5su3FSgMd0hs2nNtm7SxOh4ia1+rr5tj8A+Jxl9UEsrt6CfyqrfwmQ24HbVq6+RCc0ExEbq0QtI+zMA2HvozwuU9rXWCCDp5012NuW2MDN4xp7UfsC4ggjeKJu32InM3qarUAiRqK8g08Km96OFrpHeJuKCTu8d5/SsS+MzqongOPH/umzb2zS0SIYAEeBAI9RFL2HwjHEKSsAfQVzZ4X2ex/5/Phj4bL3I+n9HbWW16fKmbZy/ZseZPtWFssfYqRxANMWAX7Id8/OuuPFrNxS61l4i3vrYxi61m3VmpsOMfEW+XfXNnbVay2gkHeP3xou4nOs3E2o3Vhdy7i5zNAbmIkaLQ1vDEUcq11V1rpyu0wNZRlYEVsptAxGX3oPJV6RFZZYTK8tcc7OIHuoWaTXRhzV9WCqk1NIt2HFk0LirUEHvrUnhNB3nlgMpidSdPalllNJii0NT41p27OldwWGLNltqJOs6cPHdReOwLpZuXOtT7NcxVWnyleyD50sctQXmhjh+6vn6XRZxl89aLZJuCd0dqI8TNNGB6TG8UV/vNEgk6QOfHXdWJ0j6JLfuu63MgkRmG8kanQ7tKdy9bsYzeyTtG7F0lX6wE798+INaVosFVsqnMJgZp3TETv3VY/Q7JYuXmcNkWQoBGsjfPjRvR/Dy+BXuuXD3gOY8fhq8ct7opu6P22/l0L/EZJHLXT2Fex97qxOsyN3GNTu4QDWd0i2w9i8uYlbTDsldWn70jzFRuXyxSGNzPGRIOY5tIECpnPIMO3sSXMFFUiBoIOgA8ABu8qwDb7RNMm2rea/c0IGYwW01MsRpOomI7qxhhSWAjeQPejLmnLqHjBWctq2OSqPYUwWUi2o7hWOo3AdwraxFwIJO4aR7VcRWbjFrLuLWji8SP2RWTexI1qbYNVTdFA3V0qzEYzSQNOZoFMd2td1ZZKm1CrVqpXQulWqlamjlqapU1WpHQTyoCBXSotc0rN2Ttlr6szIEXMQuskgcfejnEjuNZ5ZfIenIA3DU+54a0Tce3ZIDp110gHLrlWd2g3nu9aGmIPIg1TicYWYx6xA8zvNTjoVpLjGzZrsafDaAAWOTEDd3Chdp3nuK2YySOUAdwHADdFBWmMkncKLGI0IPEedFtpM7A7LjIwAXKxJB0zfAOyOJ19jUExocwpgkmRprw4+FN219qJcw2FXrbTET2FEXAdZzevdNIVyxlN0iOzIJOmhJ3Vf0I47Y95bOIk5g6CFHAhhw8Kj0awp621IP2eHy+BZyY96DwW3CpKuWZCBOsga7gT3CmHZV9TdYKIhV8YMGjqUMzptsV7+V0g5ARl46kGRz3Vu/w/6AYk3xfcpkVIUs8EtGXcuoI+lH4J165A0QGWZ3RnQHw7M0x7He4MXi2YsLdvO+UQVBkjdxMnw0qsOuU1btLZTYfD3OvdH6wsyquvbaBnJjgBSiLEns7+X731XjNsXboi47MBuB/SirWzX6tLpUwx7HDNBIME8Ki3dJLB7SuWyNdxmDqNKY7W30vgKxNtp56E9xP1paaySTIn5jxH1qorT3cTNmI2eT99v9v5Vm4jZ5/G3t+VQ2Rj30Uyy7p/D58q0cQ1PgbYdmyxVkuEEqYBHLh5wKxNo28hhp+c+tMeJ+0TsmDoyt38JrIxOPaQHtmZidCJ8KrLH25gl9bqrAKmorijWrAKFJLU058qgBQN9mt3M2+2x/0nd6UUNDC7FRVWCpDM/YE9k6MZkbu0P2Kl1qyYTx+W6qf8Rt2pDfGDqBJGvH9KCxHSUT2UPyqdARi7R4buPcKzmsa6Ex++NH4TbIMM9p2Hcd9WX8PKJcAgPmHPVCAZjxHrWdx0YWzYAECjUw4Ioe20bxWhhbqmiEo/wvl7if8AqhcT0eD/ABLPhxpitAVZlFPQfPMf0QuT9kFC6byZn5RRGG2fdtXGYqMhAkzqoAA89RTyy1S6Cn/RMHo/tjDi+GvXOwup7Mliu5VEa6xWxd2xNq8ApVrzEl8wACZs2XJGp38ahcsjgBQuMt9kUt2QMvB7PlhMkT7U2bQ2gbuXshVQBUQblA+dYtpoINHdcOYqSjjWgd8zzGhFB37WWJ/Yrawt/CoA1+5nO/qrYzH/ADN8I8JmsTbm11vXma2mRNAqzuAAFVuhUKIu7aS1bAuMFmVUn6ngBO80LZFKfTzaIVrdmYOVmbuDRlB8lmO8VWPIN+E23ZuXMlq4jkGIUggAA6+0VZjrKhpgZuca0lfw52YwvM5HZUEZvxM3AHkBr5inPHXJY8qvWjyu6jbNde4BvIHiYryil/ptgibK3ACerPajeFPEc4MeU0Q2ptXbdvDpmc6n4VHxMe4fXdQWD6RPetMRYYtwE9gg82OgivmeMdpkmdBrMmOAHdTr0L2uyYddCyKxVhG6TIIO48dO6ld3oGHF4YtbLfezoDp+IN3btBy899L+0bQugrbYrft6FSYP9wjeO+mh8Tb6pgQRmZHX+qMwkR+9ay9p3rLEO6dpdz6Bhpz30BkbN6bXrB6nFoyxoHC+hI4jvFMOO6YWms2LVovdfNcLFIjt5Mo049nl41k/4xbuEJdHWJyYA+e+Qdd4iqukXRO3gnF20biEHg3wmMwhhwgjfzo9aJZ9MdgsVEiOanWPOvXroQZjIAiSNY14c6ydoPtLBqGxOG6y22ouqI0O7tLp6is+x0/tkxcVlPI8Ky9b8M728TKKyPmDCRIyzBI3HwNWJtYjRhS9Y6V2HAAuKI0A8yfmTRqYtSAQQR86LbstNU7bSYkEjv19Khc2ugBOsDkCT6ClbC7MKXmuSpUydBB1n86ItYdhc6wkBQkEd+vLxquNbS0h0pssCy5yAQCQj6E7p0/cUUcUDwOtYadKVtWbiOhUXWRlKyRCZtTC8c9HWnDKCNxAIooX3QANJ9az7l1vKiXtyN4AHfFBuYMKQ3hqag3sxFSRz+9eFVY/E9WhdhpykSazLXSq1kfRsxEIeGbie+IPnFVJU6MeCzoQWZX4wRu5TB9qS9t9C7112u9cLjuxLSMu/v3acqZdkXJsqdTMnfPGPpRLXKsxfRvBCzZVZk6lj/URqPLQeVdxTyayrrsNVYr4Hf5UJdxl38Q/0insSGVRXSkggwQdCOYroFSAqjInSToI57WHAYcFmGXu13j3FMvRXCOmES3eQIwkFSBqOBPfWwBUhRINsXaeGFv+XYH4luCP7bjafvnWNfvDqXzfETvG8TrI8qYekGlqxzW5dnuDFGX5N6Gl6/hy8hBmOUHKPi7KgNC7zETpTyJn7E2dc/m7R6wuh7TKYnL2hpwOo3GmDppj7r4c5wQsrlBiTOYBiB/SR3SKzdnYZgM6EZgpGU66Ezp5T60dsbAvtO/Zt3Aws2oV2BmWbNB8TAH+o0sT/YJ/4nXW2b/JmXYdWq3CWMqvaJJJ11CiOQrLtYpbiA3EBkayA0etZ/S7ZbYLF3cMQIsuShmTkIlP9rKfWo4TFlkYEQyzPnJH77qKbTw+ycLcZQbYGYgdnMp1McDFT2h0fsWrrol26uQnddAjxBFS6O2pxFgf/YnsR+VZnSK7N7FMebD1aKi3k/Vq7PwaZc383iB4G23uTFM2z8WlsaY7GEcjbwp14aljXyy6kWLY/ES379qvUdXY3wWBI8/0q98J0dulONR7Jc3r9500RX6hVhjqctsSTp7VTslmGEtMz3ssAGGIQfhXsrIJUc6Vh0guObaPBRBkWAF0ExuE7yT3zTBsF7jrbRz9nOYLJjNJgxxMbqnPP1gmLSx9rXMFCA7h2n4c3Jis/C7TZiAp3mJOseW6tTpPdCoP7T6nQUvYUZQCN418657nauSMvpRiLnXQ5Y5HbKSNIaCscN1MlvYrWME/WlWZsoWPuqTMAxxzH2rTtYdMQqLcUMpIaDzGu+tHauHV1GcwgZSR+I6wg8THkDWku5pNLSl8O6JbZT1gGjGAhPE+8c4oixtFkuG1fkNwJ0n9KF6V7FZ1663JZfjTXUc17wBuoFdpvicIVZTcezlW1e4qpJ7DwNYjQ10YyWf2i0zPdExInlQ9wVidGcKe0xZiVJBJ+HduHfrqfCtu5UUzSoqYWuKtSy1WjtdAroWuZa7TJRjcItxcrTEg6c1mPmaTdrXTbbrAxXKScwMQRrTfjsP1ltkkrmUiRoRM618ux2w7ttnVzIHIkB/oKXYV2dpXLt/NnIZiSYkQvGf3xr6f/C3bVtrV6yiEdUy3hcGobIytlPLRdO4mvlGCw5Znt2pZyCBpB01IInlx7q+x/wAKdiJawbmR1jdq4Qd3ZkKRugD61WPfAtG9Ov4R28TicRjmuHL1JfqgIJuW7cDtfhIQHnvr5CcGLeaJOYkknUmv0McJjRYm3dS6roSbd5TmAddyuCIiToZ8q+JnZgZiobN2WgDeeyYMiRExNZmh0UX/ANXZ7mn0BP0pZ2/e1u/1XPkWP5U5dG8E6X1YjQK5mQfusBuPOkzbWAfMJRxLGey3GO6srf5L+BscP/bTkg9/+q9tmy2fccqgAHgB9K0v8Hu3Lwy23ZRlBIRiNDPAVoY7DFZzqVG45gRw7+6tMrqQitYuEtoSQO1HDQchxp72DlLrLDQdkTEnuB30lNZCFgpkFSfCDu07vnWhgNoZXt/0lWk9xFK4+2O026pl6T3810IOG/wH60LYsEwFBJO4DWtDFYaznLZnuHuHVr6mWPoK6m1mURaAtg8U+I+Lnte9c+M/KxeBwN63CwoeSYY/AO9RrPd6xV+2HJeypM5SW3RuG+Ocmgej5JvGTwk+NHYkziPC3Hmx/Ja0xRUXkqwU6kEDxgxWVsXZly3ZyMAjZyxdWlm74AgcgZOnCtQb45bqtmRWmGWk0MtgKuVRAHAVRdFFvQ1wU6DWq1OpBa8RWpoVFjUyKrNFJBDIpe2/bGfUSCPeNKZFWsLpNa7M8qnXA+lzods4Xr982ltsygArcLAHXUoRqpkceVfS/wCHmzbllsTbvBczZCMrF+wwcAEned9fLeitm6uKxH8uftFBuKoPxqGIZdeMNuPEd9NmE/iBcUXbuWLn2doqVMhh1hHZJ31rh1KWT7P0fu58Na59Wo84Ar4VsSwf5m6vEWMUPSxd5eFfYOgOKZsHhy3xFe1OnaBIPuK+dbBwwG2XtnczYq35FLoqLNZU8Sr0cJa60mfs7h1J4KaxL3SG8LltQ2866cJH61pdHyetI45bkeIUn6Vj4uzF6x4n2ANYZTWS/hm2f/ErH2rnVW7pFpZgEBogcMwPGo7b6V3sUv8A6m4biA5oYSoMRIXcNNPOsnAdt7hjdp7/AKUcuHG6KryTlON/JU2hjw/whVCzGWASDEyAI4DjVNm4qgNkbiJns043ejVgwxTU74JAnw3V67hrNoS0Ko3T+VKWHQGzdoNdYgAlBoWMact3HurQywYrMfpRaUgKpK90KI7hW2yA6ipy55PoZ0eX7Rj/AE0Zllrp4yoH+UA/Nqo6PjtP4D60VhxoTzZj7kfIUY9otUXhuYbjXbbcPSpMDBEbzI8/1mqVPtT+n2sYUPdFEMaouVRHHSov3VZFRYVto1D+NVEb9aueosulGggimBrQG2LOZG49mi3xUGBw0qm7ezaRGlTLN6KlPosIx7dV8bWpEiAWBEg9xnLPdX0PZOOS7ilDW8twW2zq66hlZcpB46FoNfP9hXQm0rYiIS4DyPw/Wvpa3B11htP/AJFJ7ihb/hW2HRZGLYFyFYcr14f/AKOfrSFYTJ0hXvxD+jox/wCVOew8QG62DIF+5/xJ9zSptYBNvWG/FctH1XJ9KXkn0sbyRtmYfJj2Tk95fTOKy9sWcuKtjkLh9opl2jZybavD/wC+76MGI+YrC6UiMVPK059SPyrnynLSUJ0c1Rzzc/v3rZtr7Vm9GbEWF75PvH0orbF4KiIrlbl1woMaKmuYzz+H17qWXNC/ae1lSEQZ3OgA1jT3Pd60LgthAfa4oh2EnKfgtjwOhPtRez9mCzJSWb7xbU7+fATw+dd27s83rYTMVWZaI1HLXhU7khEzpHtdL9wG2sBBlDCZYeHAb/WmPYSE2EzHhG/dB09ooHFYazZsulvVmGXNGYyebbvIVi2sTkI7bAgzAPuxHyok2rb6Fs58lwHgZB/fjWlbWFA7hWDsm8brKeAg6c6YTVYxnVF7geW/woe8sHxoxqFdZEcRRTlRtnhUbgrgfcasYUQqcCKrer8lUXDXRQqiq8TdyLPHh40QFrKx17M0DcunnxqM7qCKKruX8pUndMHwOlWZaHx9mUIrGXV2sHhdlziOs4jOB4TJHjpW2uIY3LUHRXAP+YFP+VXbIROoJM54yqZO4srNpG+OJPGoumUE/hZG9LimuqTcZ7OuzbQt2wo7z4k6k0nY/E5tuW5+66D0QH6032n086+d9LmdNsWerEm4bJHc05T7LV5dFj2j0z+z21m4M1lj/mRVNLfSi0WxV4DeLaqPE5z+Vbf8T7kbRnjktkeIX86H2lhScVcYjRghnwX865s+KudKsFhciKv4VA9Ky+lWBZlW6hH2QbMDxUxJ8RFMCry1qvGWiq9pdG7MGNZ7vCaytkUSsPtq7AcMNFygkliBO4gDU6DfUcVtW7cTOzOyTBIGVQeVe2xsg4eLia22JBH4SfunmI3eBpn2QlvqVGUQN6nXXfOu/wD6q9zRUs4HA3rq6DKgPGcs89d5rQ2rslHGVVCsB8Q58zzmta/jV1iDHkKzMZtZMwI1Y/cSWlh78tKNXIb070aF6yCWAjgCZzRI4fOmbZm2hcJUrLclOgG6SfGsTB7Bu4g57zFLc6WlMM0fiPAdw9qYcJgEtAi2irO/mfEnU0Jog1S+/wAfmKsJPdVbg92lKlArDUirEOnhULo415DrSitHm8wA40JNSxF3WoWxNdCU1ss/ZSMx3SYHqayrmGKHKYB7yPoa3EEa1nbewSXVOYa0ssfpyhf5dv8AqqcRheyd9Kd7ZDo8pduKAdwP7mtTBXbqrBuMw10YzOnOstRTZwF8Zin9KsPkfpR2JH2d3+xj6An6UmPtkpenQZWyAzvHAeGtOqkOp5Mp9CK6McvicsbJKY7F2VB5gGkXHbRD7ftWz/8AGqEeIVmP/kKa9nYj7BCfwKf9or5vgr+bpAW8R6WwKrK8xMG/xDv5tpoDAX7EMfGNPetTFoHNyeAkf6hSX0wvtc2uRJy9Yhj/APmAP+FO9nV371b86wyu6rqM6zjWURAMeRjy30Dj8SbjiRAUaDvPGir6QaovJIkcfnWHqqUJetK6MjiVYQRu8D3EHWap2hs2xatBcMz3bgywZOvcZ7IAmdI3V7Fq0aVHBXYEZTS99HpZb6L5k6zF3WAOvVW+yPDMdTNW7PwVu1LIgXeQBv7hO81eqs5BY7tw4CrWt6hRxImqm72VaOGtwiju+etTNSqBq0ImuGpGoEUyDXF3jzH1/ffVNs6xyou8NJ5fLj7UORDeNRrVVLwZUOY0XeY27ZYLmIExumq8BYga1DpDjTaw7sozHdHida36mzxm8pBVm/nQMBGYAxynhWdj9q2lEvcRe4sPPSsbA9JuquJau6K+7SCrHn669813aPRq3/MA28xe4xdphkQDe0RprFRc/bHcbTxaz9c+CvtnEsGBN0oXzGNdB90fPWrb+3BlVbIZiVBzPA3GCwIiddwjhR+N6BXGMi8rak9pTOvmRwoW10IvKdSrctJAHcCdPSpmOU7P3w1wy8QjdW947+tRG/qBB38N8etOmFv3VVWtqXR1BAEEqSBIg7xPKhU2GrWHsufiMyJENoQfIj51HobtgyLFzRkzKO/KdR48aucM7bljr8GjAYk/yiTocsEciNPpSR0asE7ausdyifUIB9aauuixHe//AJtQGw7IGIuXOJUCfKqt/lGXwj9JHP8AiCsPvOR5F4Ps1fQ8M4FwzMEMNBO/wpO2hghcxCMfuvI9ac9nn7Ud8/Ks5ydZuJWhwY+oo/GJBPiaCZaiwbeNlTxju31Hq0XmfI141EnXw/ZoNM4pQJHpx9K9gll5O/U/lVRHcKLwK7z5U4mjCajXa4aYRrhqUV6KZIEUM66RyMflRcVXcXUd+h+n1pWCG60sVTjbOdGU8R41dP70qlmra34HzrpDhTcFtho05D/cPhPgYApu2GSbYdmzMQFJ/t0rJ6RbObrMywEysxJMBTvB/wBQFe6HYr/3LeYMVIbiB2hvE7+FcuHGbv8ANZl45q71/qGQ1xjXj6VU/jXTtwM2+0O475HgR+Y96TMfe6rFu0kSUZYH3iIOvkfGnDaehB17/DjWZi9krdZGJ+FgeBkb418BU5ctMMvW7o9WK2lU7+PmSaI2cIBPMUHiX1o2xpbpTtFYASbnn9aYMG8OprDT457617B1FLE6t2gNT41nsK0MSZmgWopKWqMVYwqBqQgaOwywoHn61mYvFC2uZtw39/cO80Rszbdu+WCSCCey2+J0NOgfr3V4g86lXaNEgK7HfUgK9T0NohPGo3LUg76tAqQFP1hbMD3KoZ6i9yqWuVVpsPpdf7KrzzfIfn70v9FcUFuWXJ3r1bnh3E+cfs1q9Lgc1sEEqVaSOBMCfHUelLVvDNZVlPxKxzRrBDH51x55az29PxeKZeLi86v/AF9NZqy9ubVGHsvdOuUaD8THQD1qzZ2M6y0jcSNfEaH5Uv8ATS7mVbfcWI9h9a7JdvMs1SPids375Znc9o9oCQsawI3RT/sJyyradwbmUZTwcaQJ4GK+d4JCtwrvUzv3QOPdFM2D2bcyZ7e/QiZHks93OByqOWl0ZLtpg5VgQQYIIgg+FH3NE8ajhdqZ7ZS7bV2+5cJIe2eWb7y/0nyipY9ctpWLLqSCoklY4nTd304isND2q1bJ3Vkjnw51qYZt1RidF3BvoN60FWdBqTuA1obEYRgpYqcu6YgTugTvNVUwGaruOBvq6dKz9qYZridWhjOYZvwpx9tPOkbCxXSMXFupkBUwEc8I3tB57qytm4opdV1OoPrzHpTLtHolba3FnsMBG+Q8fi7+8UuYO1AKEZWU6zwO4/lT/RzVfSbb5gCNxAPrUxWdsC9msL/TK+m72rTApoRivCpEVJVogdUV0CugVKKshBuVK2tVWlmigIqZytk9IMIWQFd68Oa8RS+NkXL14OwKLpnJHxRI3cyGM+M043GoRm0rPLGWtcPLcJwHwWEWygRZgTv7zNJ+3McHvvru7I/y/rNNuMxgto7ncqk+gr5t1jMQQMzOfUn9auMu61dibK6y+WPwW94/Ex1C943E+VOAoXZ2DFq2F3nex5sd5/fACjQIpb3Q51YGvGoYh5FdZ6rqiAEnd7UThLKgg5YMzImrHUceY+dSyRUaPbexG3L1wKGdjBkRCgGDrpHOsq+NdTJ/PfQ+Y1HPTJIpXsleU1IUEiKVek+CyXluruudlv7hu9QPamwrQe18D1tll471/uXUe+nnTPYToliZ6xOUMPPQ/IUyBaQujeOy4hSdz9k+e73Ar6BlqtFe1cVNRXEFWxRE1wCu14V2qIVaSBXnevM9Uu1Z9NELr6Hwoa42lTutoaouNWdy5OF3pjjItBOLnXwX9Y9KyOiWBzPnPw2939x0HoJ9qH6V4svf03L2R3xv9yaYNiWAlpU/zNofiP7jyq98Hps2zOtdNcXdoD5CrAvdRNRPKGWvZakZ4D3rhVu73qthXdGhrxNdZTzHofzqtlPP2qd8jTxNRFe6vvPtXRa8fWlyOHRVq1WtoVbbtDkKfJJqK80VaqCpkVUlLb55trD9ViWA0DEXFO6CTJ/3T60+2cdntqwBOYA8OO/jzpd6cYX7NLka221/tbT5xQ3R3pIq21R5UA9ljugmdeWs06rubOqHQafpUgx5e9Qw7SKtiiTaNvMeXvXK7XKehtJl/qb2Hyoe4o7z5mvV6sNNVRQcvr86Wule1XtQlsASsltJ3xA5frXK9SnZztg4DCdbdTjOup4jUz7V9Cw2DyivV6tojKiMlcK16vVSUSKravV6l8VFDmql3CuV6o+mmBXQK9XqEphautrXq9VQl4Wu5a7XquAHtDZ4vW2Q7mBHh30nWehF4NlLKUkCZ3DTgRynjXq9RSlsP9m0FUAcKsr1ephGvVyvUif/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9" name="مربع نص 8"/>
          <p:cNvSpPr txBox="1"/>
          <p:nvPr/>
        </p:nvSpPr>
        <p:spPr>
          <a:xfrm>
            <a:off x="6072198" y="4929198"/>
            <a:ext cx="1643074" cy="369332"/>
          </a:xfrm>
          <a:prstGeom prst="rect">
            <a:avLst/>
          </a:prstGeom>
          <a:noFill/>
        </p:spPr>
        <p:txBody>
          <a:bodyPr wrap="square" rtlCol="1">
            <a:spAutoFit/>
          </a:bodyPr>
          <a:lstStyle/>
          <a:p>
            <a:endParaRPr lang="ar-IQ" dirty="0"/>
          </a:p>
        </p:txBody>
      </p:sp>
      <p:sp>
        <p:nvSpPr>
          <p:cNvPr id="10" name="مربع نص 9"/>
          <p:cNvSpPr txBox="1"/>
          <p:nvPr/>
        </p:nvSpPr>
        <p:spPr>
          <a:xfrm>
            <a:off x="5929322" y="4786322"/>
            <a:ext cx="2214578" cy="2308324"/>
          </a:xfrm>
          <a:prstGeom prst="rect">
            <a:avLst/>
          </a:prstGeom>
          <a:noFill/>
        </p:spPr>
        <p:txBody>
          <a:bodyPr wrap="square" rtlCol="1">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0248" name="AutoShape 8" descr="data:image/jpeg;base64,/9j/4AAQSkZJRgABAQAAAQABAAD/2wCEAAkGBhQSERQUEhQUFRQUFxcWFBQXFxcUFxQVFxcVFxgWGBUXHCYeFxkjGRQXHy8gIycpLCwsFR4xNTAqNSYrLCkBCQoKDgwOGg8PGiwcHyQsLCwsKSksLCksKSwsKSwsLCkpLCksLCkpLCksKSwpKSwpKSksLCwsLCwsLCwsLCwpLP/AABEIAQcAwAMBIgACEQEDEQH/xAAcAAACAwEBAQEAAAAAAAAAAAAEBgIDBQEABwj/xABBEAACAQIDBAgDBgQGAQUBAAABAhEAAwQSIQUxQVEGEyJhcYGRoTKxwSNCUtHh8AcUYnIVgpKiwvGyJDNDY6Nz/8QAGQEAAwEBAQAAAAAAAAAAAAAAAAECAwQF/8QAJBEBAQACAgMAAgIDAQAAAAAAAAECESExAxJBUXEiYROhsQT/2gAMAwEAAhEDEQA/AEVTV9lq1H2AF+8fSgkwpJ9ai+HLFv8A5Ma8DU+VE4DZudoJitlejKx8RrK/xuq0x5my+N9eANH4zZuRoBmvDAmrxxtm4m5zG6BIKtIotMGahiLJG/mKfpfpTyRKzuFEIKrspoKMs2K6MeY5su3FSgMd0hs2nNtm7SxOh4ia1+rr5tj8A+Jxl9UEsrt6CfyqrfwmQ24HbVq6+RCc0ExEbq0QtI+zMA2HvozwuU9rXWCCDp5012NuW2MDN4xp7UfsC4ggjeKJu32InM3qarUAiRqK8g08Km96OFrpHeJuKCTu8d5/SsS+MzqongOPH/umzb2zS0SIYAEeBAI9RFL2HwjHEKSsAfQVzZ4X2ex/5/Phj4bL3I+n9HbWW16fKmbZy/ZseZPtWFssfYqRxANMWAX7Id8/OuuPFrNxS61l4i3vrYxi61m3VmpsOMfEW+XfXNnbVay2gkHeP3xou4nOs3E2o3Vhdy7i5zNAbmIkaLQ1vDEUcq11V1rpyu0wNZRlYEVsptAxGX3oPJV6RFZZYTK8tcc7OIHuoWaTXRhzV9WCqk1NIt2HFk0LirUEHvrUnhNB3nlgMpidSdPalllNJii0NT41p27OldwWGLNltqJOs6cPHdReOwLpZuXOtT7NcxVWnyleyD50sctQXmhjh+6vn6XRZxl89aLZJuCd0dqI8TNNGB6TG8UV/vNEgk6QOfHXdWJ0j6JLfuu63MgkRmG8kanQ7tKdy9bsYzeyTtG7F0lX6wE798+INaVosFVsqnMJgZp3TETv3VY/Q7JYuXmcNkWQoBGsjfPjRvR/Dy+BXuuXD3gOY8fhq8ct7opu6P22/l0L/EZJHLXT2Fex97qxOsyN3GNTu4QDWd0i2w9i8uYlbTDsldWn70jzFRuXyxSGNzPGRIOY5tIECpnPIMO3sSXMFFUiBoIOgA8ABu8qwDb7RNMm2rea/c0IGYwW01MsRpOomI7qxhhSWAjeQPejLmnLqHjBWctq2OSqPYUwWUi2o7hWOo3AdwraxFwIJO4aR7VcRWbjFrLuLWji8SP2RWTexI1qbYNVTdFA3V0qzEYzSQNOZoFMd2td1ZZKm1CrVqpXQulWqlamjlqapU1WpHQTyoCBXSotc0rN2Ttlr6szIEXMQuskgcfejnEjuNZ5ZfIenIA3DU+54a0Tce3ZIDp110gHLrlWd2g3nu9aGmIPIg1TicYWYx6xA8zvNTjoVpLjGzZrsafDaAAWOTEDd3Chdp3nuK2YySOUAdwHADdFBWmMkncKLGI0IPEedFtpM7A7LjIwAXKxJB0zfAOyOJ19jUExocwpgkmRprw4+FN219qJcw2FXrbTET2FEXAdZzevdNIVyxlN0iOzIJOmhJ3Vf0I47Y95bOIk5g6CFHAhhw8Kj0awp621IP2eHy+BZyY96DwW3CpKuWZCBOsga7gT3CmHZV9TdYKIhV8YMGjqUMzptsV7+V0g5ARl46kGRz3Vu/w/6AYk3xfcpkVIUs8EtGXcuoI+lH4J165A0QGWZ3RnQHw7M0x7He4MXi2YsLdvO+UQVBkjdxMnw0qsOuU1btLZTYfD3OvdH6wsyquvbaBnJjgBSiLEns7+X731XjNsXboi47MBuB/SirWzX6tLpUwx7HDNBIME8Ki3dJLB7SuWyNdxmDqNKY7W30vgKxNtp56E9xP1paaySTIn5jxH1qorT3cTNmI2eT99v9v5Vm4jZ5/G3t+VQ2Rj30Uyy7p/D58q0cQ1PgbYdmyxVkuEEqYBHLh5wKxNo28hhp+c+tMeJ+0TsmDoyt38JrIxOPaQHtmZidCJ8KrLH25gl9bqrAKmorijWrAKFJLU058qgBQN9mt3M2+2x/0nd6UUNDC7FRVWCpDM/YE9k6MZkbu0P2Kl1qyYTx+W6qf8Rt2pDfGDqBJGvH9KCxHSUT2UPyqdARi7R4buPcKzmsa6Ex++NH4TbIMM9p2Hcd9WX8PKJcAgPmHPVCAZjxHrWdx0YWzYAECjUw4Ioe20bxWhhbqmiEo/wvl7if8AqhcT0eD/ABLPhxpitAVZlFPQfPMf0QuT9kFC6byZn5RRGG2fdtXGYqMhAkzqoAA89RTyy1S6Cn/RMHo/tjDi+GvXOwup7Mliu5VEa6xWxd2xNq8ApVrzEl8wACZs2XJGp38ahcsjgBQuMt9kUt2QMvB7PlhMkT7U2bQ2gbuXshVQBUQblA+dYtpoINHdcOYqSjjWgd8zzGhFB37WWJ/Yrawt/CoA1+5nO/qrYzH/ADN8I8JmsTbm11vXma2mRNAqzuAAFVuhUKIu7aS1bAuMFmVUn6ngBO80LZFKfTzaIVrdmYOVmbuDRlB8lmO8VWPIN+E23ZuXMlq4jkGIUggAA6+0VZjrKhpgZuca0lfw52YwvM5HZUEZvxM3AHkBr5inPHXJY8qvWjyu6jbNde4BvIHiYryil/ptgibK3ACerPajeFPEc4MeU0Q2ptXbdvDpmc6n4VHxMe4fXdQWD6RPetMRYYtwE9gg82OgivmeMdpkmdBrMmOAHdTr0L2uyYddCyKxVhG6TIIO48dO6ld3oGHF4YtbLfezoDp+IN3btBy899L+0bQugrbYrft6FSYP9wjeO+mh8Tb6pgQRmZHX+qMwkR+9ay9p3rLEO6dpdz6Bhpz30BkbN6bXrB6nFoyxoHC+hI4jvFMOO6YWms2LVovdfNcLFIjt5Mo049nl41k/4xbuEJdHWJyYA+e+Qdd4iqukXRO3gnF20biEHg3wmMwhhwgjfzo9aJZ9MdgsVEiOanWPOvXroQZjIAiSNY14c6ydoPtLBqGxOG6y22ouqI0O7tLp6is+x0/tkxcVlPI8Ky9b8M728TKKyPmDCRIyzBI3HwNWJtYjRhS9Y6V2HAAuKI0A8yfmTRqYtSAQQR86LbstNU7bSYkEjv19Khc2ugBOsDkCT6ClbC7MKXmuSpUydBB1n86ItYdhc6wkBQkEd+vLxquNbS0h0pssCy5yAQCQj6E7p0/cUUcUDwOtYadKVtWbiOhUXWRlKyRCZtTC8c9HWnDKCNxAIooX3QANJ9az7l1vKiXtyN4AHfFBuYMKQ3hqag3sxFSRz+9eFVY/E9WhdhpykSazLXSq1kfRsxEIeGbie+IPnFVJU6MeCzoQWZX4wRu5TB9qS9t9C7112u9cLjuxLSMu/v3acqZdkXJsqdTMnfPGPpRLXKsxfRvBCzZVZk6lj/URqPLQeVdxTyayrrsNVYr4Hf5UJdxl38Q/0insSGVRXSkggwQdCOYroFSAqjInSToI57WHAYcFmGXu13j3FMvRXCOmES3eQIwkFSBqOBPfWwBUhRINsXaeGFv+XYH4luCP7bjafvnWNfvDqXzfETvG8TrI8qYekGlqxzW5dnuDFGX5N6Gl6/hy8hBmOUHKPi7KgNC7zETpTyJn7E2dc/m7R6wuh7TKYnL2hpwOo3GmDppj7r4c5wQsrlBiTOYBiB/SR3SKzdnYZgM6EZgpGU66Ezp5T60dsbAvtO/Zt3Aws2oV2BmWbNB8TAH+o0sT/YJ/4nXW2b/JmXYdWq3CWMqvaJJJ11CiOQrLtYpbiA3EBkayA0etZ/S7ZbYLF3cMQIsuShmTkIlP9rKfWo4TFlkYEQyzPnJH77qKbTw+ycLcZQbYGYgdnMp1McDFT2h0fsWrrol26uQnddAjxBFS6O2pxFgf/YnsR+VZnSK7N7FMebD1aKi3k/Vq7PwaZc383iB4G23uTFM2z8WlsaY7GEcjbwp14aljXyy6kWLY/ES379qvUdXY3wWBI8/0q98J0dulONR7Jc3r9500RX6hVhjqctsSTp7VTslmGEtMz3ssAGGIQfhXsrIJUc6Vh0guObaPBRBkWAF0ExuE7yT3zTBsF7jrbRz9nOYLJjNJgxxMbqnPP1gmLSx9rXMFCA7h2n4c3Jis/C7TZiAp3mJOseW6tTpPdCoP7T6nQUvYUZQCN418657nauSMvpRiLnXQ5Y5HbKSNIaCscN1MlvYrWME/WlWZsoWPuqTMAxxzH2rTtYdMQqLcUMpIaDzGu+tHauHV1GcwgZSR+I6wg8THkDWku5pNLSl8O6JbZT1gGjGAhPE+8c4oixtFkuG1fkNwJ0n9KF6V7FZ1663JZfjTXUc17wBuoFdpvicIVZTcezlW1e4qpJ7DwNYjQ10YyWf2i0zPdExInlQ9wVidGcKe0xZiVJBJ+HduHfrqfCtu5UUzSoqYWuKtSy1WjtdAroWuZa7TJRjcItxcrTEg6c1mPmaTdrXTbbrAxXKScwMQRrTfjsP1ltkkrmUiRoRM618ux2w7ttnVzIHIkB/oKXYV2dpXLt/NnIZiSYkQvGf3xr6f/C3bVtrV6yiEdUy3hcGobIytlPLRdO4mvlGCw5Znt2pZyCBpB01IInlx7q+x/wAKdiJawbmR1jdq4Qd3ZkKRugD61WPfAtG9Ov4R28TicRjmuHL1JfqgIJuW7cDtfhIQHnvr5CcGLeaJOYkknUmv0McJjRYm3dS6roSbd5TmAddyuCIiToZ8q+JnZgZiobN2WgDeeyYMiRExNZmh0UX/ANXZ7mn0BP0pZ2/e1u/1XPkWP5U5dG8E6X1YjQK5mQfusBuPOkzbWAfMJRxLGey3GO6srf5L+BscP/bTkg9/+q9tmy2fccqgAHgB9K0v8Hu3Lwy23ZRlBIRiNDPAVoY7DFZzqVG45gRw7+6tMrqQitYuEtoSQO1HDQchxp72DlLrLDQdkTEnuB30lNZCFgpkFSfCDu07vnWhgNoZXt/0lWk9xFK4+2O026pl6T3810IOG/wH60LYsEwFBJO4DWtDFYaznLZnuHuHVr6mWPoK6m1mURaAtg8U+I+Lnte9c+M/KxeBwN63CwoeSYY/AO9RrPd6xV+2HJeypM5SW3RuG+Ocmgej5JvGTwk+NHYkziPC3Hmx/Ja0xRUXkqwU6kEDxgxWVsXZly3ZyMAjZyxdWlm74AgcgZOnCtQb45bqtmRWmGWk0MtgKuVRAHAVRdFFvQ1wU6DWq1OpBa8RWpoVFjUyKrNFJBDIpe2/bGfUSCPeNKZFWsLpNa7M8qnXA+lzods4Xr982ltsygArcLAHXUoRqpkceVfS/wCHmzbllsTbvBczZCMrF+wwcAEned9fLeitm6uKxH8uftFBuKoPxqGIZdeMNuPEd9NmE/iBcUXbuWLn2doqVMhh1hHZJ31rh1KWT7P0fu58Na59Wo84Ar4VsSwf5m6vEWMUPSxd5eFfYOgOKZsHhy3xFe1OnaBIPuK+dbBwwG2XtnczYq35FLoqLNZU8Sr0cJa60mfs7h1J4KaxL3SG8LltQ2866cJH61pdHyetI45bkeIUn6Vj4uzF6x4n2ANYZTWS/hm2f/ErH2rnVW7pFpZgEBogcMwPGo7b6V3sUv8A6m4biA5oYSoMRIXcNNPOsnAdt7hjdp7/AKUcuHG6KryTlON/JU2hjw/whVCzGWASDEyAI4DjVNm4qgNkbiJns043ejVgwxTU74JAnw3V67hrNoS0Ko3T+VKWHQGzdoNdYgAlBoWMact3HurQywYrMfpRaUgKpK90KI7hW2yA6ipy55PoZ0eX7Rj/AE0Zllrp4yoH+UA/Nqo6PjtP4D60VhxoTzZj7kfIUY9otUXhuYbjXbbcPSpMDBEbzI8/1mqVPtT+n2sYUPdFEMaouVRHHSov3VZFRYVto1D+NVEb9aueosulGggimBrQG2LOZG49mi3xUGBw0qm7ezaRGlTLN6KlPosIx7dV8bWpEiAWBEg9xnLPdX0PZOOS7ilDW8twW2zq66hlZcpB46FoNfP9hXQm0rYiIS4DyPw/Wvpa3B11htP/AJFJ7ihb/hW2HRZGLYFyFYcr14f/AKOfrSFYTJ0hXvxD+jox/wCVOew8QG62DIF+5/xJ9zSptYBNvWG/FctH1XJ9KXkn0sbyRtmYfJj2Tk95fTOKy9sWcuKtjkLh9opl2jZybavD/wC+76MGI+YrC6UiMVPK059SPyrnynLSUJ0c1Rzzc/v3rZtr7Vm9GbEWF75PvH0orbF4KiIrlbl1woMaKmuYzz+H17qWXNC/ae1lSEQZ3OgA1jT3Pd60LgthAfa4oh2EnKfgtjwOhPtRez9mCzJSWb7xbU7+fATw+dd27s83rYTMVWZaI1HLXhU7khEzpHtdL9wG2sBBlDCZYeHAb/WmPYSE2EzHhG/dB09ooHFYazZsulvVmGXNGYyebbvIVi2sTkI7bAgzAPuxHyok2rb6Fs58lwHgZB/fjWlbWFA7hWDsm8brKeAg6c6YTVYxnVF7geW/woe8sHxoxqFdZEcRRTlRtnhUbgrgfcasYUQqcCKrer8lUXDXRQqiq8TdyLPHh40QFrKx17M0DcunnxqM7qCKKruX8pUndMHwOlWZaHx9mUIrGXV2sHhdlziOs4jOB4TJHjpW2uIY3LUHRXAP+YFP+VXbIROoJM54yqZO4srNpG+OJPGoumUE/hZG9LimuqTcZ7OuzbQt2wo7z4k6k0nY/E5tuW5+66D0QH6032n086+d9LmdNsWerEm4bJHc05T7LV5dFj2j0z+z21m4M1lj/mRVNLfSi0WxV4DeLaqPE5z+Vbf8T7kbRnjktkeIX86H2lhScVcYjRghnwX865s+KudKsFhciKv4VA9Ky+lWBZlW6hH2QbMDxUxJ8RFMCry1qvGWiq9pdG7MGNZ7vCaytkUSsPtq7AcMNFygkliBO4gDU6DfUcVtW7cTOzOyTBIGVQeVe2xsg4eLia22JBH4SfunmI3eBpn2QlvqVGUQN6nXXfOu/wD6q9zRUs4HA3rq6DKgPGcs89d5rQ2rslHGVVCsB8Q58zzmta/jV1iDHkKzMZtZMwI1Y/cSWlh78tKNXIb070aF6yCWAjgCZzRI4fOmbZm2hcJUrLclOgG6SfGsTB7Bu4g57zFLc6WlMM0fiPAdw9qYcJgEtAi2irO/mfEnU0Jog1S+/wAfmKsJPdVbg92lKlArDUirEOnhULo415DrSitHm8wA40JNSxF3WoWxNdCU1ss/ZSMx3SYHqayrmGKHKYB7yPoa3EEa1nbewSXVOYa0ssfpyhf5dv8AqqcRheyd9Kd7ZDo8pduKAdwP7mtTBXbqrBuMw10YzOnOstRTZwF8Zin9KsPkfpR2JH2d3+xj6An6UmPtkpenQZWyAzvHAeGtOqkOp5Mp9CK6McvicsbJKY7F2VB5gGkXHbRD7ftWz/8AGqEeIVmP/kKa9nYj7BCfwKf9or5vgr+bpAW8R6WwKrK8xMG/xDv5tpoDAX7EMfGNPetTFoHNyeAkf6hSX0wvtc2uRJy9Yhj/APmAP+FO9nV371b86wyu6rqM6zjWURAMeRjy30Dj8SbjiRAUaDvPGir6QaovJIkcfnWHqqUJetK6MjiVYQRu8D3EHWap2hs2xatBcMz3bgywZOvcZ7IAmdI3V7Fq0aVHBXYEZTS99HpZb6L5k6zF3WAOvVW+yPDMdTNW7PwVu1LIgXeQBv7hO81eqs5BY7tw4CrWt6hRxImqm72VaOGtwiju+etTNSqBq0ImuGpGoEUyDXF3jzH1/ffVNs6xyou8NJ5fLj7UORDeNRrVVLwZUOY0XeY27ZYLmIExumq8BYga1DpDjTaw7sozHdHida36mzxm8pBVm/nQMBGYAxynhWdj9q2lEvcRe4sPPSsbA9JuquJau6K+7SCrHn669813aPRq3/MA28xe4xdphkQDe0RprFRc/bHcbTxaz9c+CvtnEsGBN0oXzGNdB90fPWrb+3BlVbIZiVBzPA3GCwIiddwjhR+N6BXGMi8rak9pTOvmRwoW10IvKdSrctJAHcCdPSpmOU7P3w1wy8QjdW947+tRG/qBB38N8etOmFv3VVWtqXR1BAEEqSBIg7xPKhU2GrWHsufiMyJENoQfIj51HobtgyLFzRkzKO/KdR48aucM7bljr8GjAYk/yiTocsEciNPpSR0asE7ausdyifUIB9aauuixHe//AJtQGw7IGIuXOJUCfKqt/lGXwj9JHP8AiCsPvOR5F4Ps1fQ8M4FwzMEMNBO/wpO2hghcxCMfuvI9ac9nn7Ud8/Ks5ydZuJWhwY+oo/GJBPiaCZaiwbeNlTxju31Hq0XmfI141EnXw/ZoNM4pQJHpx9K9gll5O/U/lVRHcKLwK7z5U4mjCajXa4aYRrhqUV6KZIEUM66RyMflRcVXcXUd+h+n1pWCG60sVTjbOdGU8R41dP70qlmra34HzrpDhTcFtho05D/cPhPgYApu2GSbYdmzMQFJ/t0rJ6RbObrMywEysxJMBTvB/wBQFe6HYr/3LeYMVIbiB2hvE7+FcuHGbv8ANZl45q71/qGQ1xjXj6VU/jXTtwM2+0O475HgR+Y96TMfe6rFu0kSUZYH3iIOvkfGnDaehB17/DjWZi9krdZGJ+FgeBkb418BU5ctMMvW7o9WK2lU7+PmSaI2cIBPMUHiX1o2xpbpTtFYASbnn9aYMG8OprDT457617B1FLE6t2gNT41nsK0MSZmgWopKWqMVYwqBqQgaOwywoHn61mYvFC2uZtw39/cO80Rszbdu+WCSCCey2+J0NOgfr3V4g86lXaNEgK7HfUgK9T0NohPGo3LUg76tAqQFP1hbMD3KoZ6i9yqWuVVpsPpdf7KrzzfIfn70v9FcUFuWXJ3r1bnh3E+cfs1q9Lgc1sEEqVaSOBMCfHUelLVvDNZVlPxKxzRrBDH51x55az29PxeKZeLi86v/AF9NZqy9ubVGHsvdOuUaD8THQD1qzZ2M6y0jcSNfEaH5Uv8ATS7mVbfcWI9h9a7JdvMs1SPids375Znc9o9oCQsawI3RT/sJyyradwbmUZTwcaQJ4GK+d4JCtwrvUzv3QOPdFM2D2bcyZ7e/QiZHks93OByqOWl0ZLtpg5VgQQYIIgg+FH3NE8ajhdqZ7ZS7bV2+5cJIe2eWb7y/0nyipY9ctpWLLqSCoklY4nTd304isND2q1bJ3Vkjnw51qYZt1RidF3BvoN60FWdBqTuA1obEYRgpYqcu6YgTugTvNVUwGaruOBvq6dKz9qYZridWhjOYZvwpx9tPOkbCxXSMXFupkBUwEc8I3tB57qytm4opdV1OoPrzHpTLtHolba3FnsMBG+Q8fi7+8UuYO1AKEZWU6zwO4/lT/RzVfSbb5gCNxAPrUxWdsC9msL/TK+m72rTApoRivCpEVJVogdUV0CugVKKshBuVK2tVWlmigIqZytk9IMIWQFd68Oa8RS+NkXL14OwKLpnJHxRI3cyGM+M043GoRm0rPLGWtcPLcJwHwWEWygRZgTv7zNJ+3McHvvru7I/y/rNNuMxgto7ncqk+gr5t1jMQQMzOfUn9auMu61dibK6y+WPwW94/Ex1C943E+VOAoXZ2DFq2F3nex5sd5/fACjQIpb3Q51YGvGoYh5FdZ6rqiAEnd7UThLKgg5YMzImrHUceY+dSyRUaPbexG3L1wKGdjBkRCgGDrpHOsq+NdTJ/PfQ+Y1HPTJIpXsleU1IUEiKVek+CyXluruudlv7hu9QPamwrQe18D1tll471/uXUe+nnTPYToliZ6xOUMPPQ/IUyBaQujeOy4hSdz9k+e73Ar6BlqtFe1cVNRXEFWxRE1wCu14V2qIVaSBXnevM9Uu1Z9NELr6Hwoa42lTutoaouNWdy5OF3pjjItBOLnXwX9Y9KyOiWBzPnPw2939x0HoJ9qH6V4svf03L2R3xv9yaYNiWAlpU/zNofiP7jyq98Hps2zOtdNcXdoD5CrAvdRNRPKGWvZakZ4D3rhVu73qthXdGhrxNdZTzHofzqtlPP2qd8jTxNRFe6vvPtXRa8fWlyOHRVq1WtoVbbtDkKfJJqK80VaqCpkVUlLb55trD9ViWA0DEXFO6CTJ/3T60+2cdntqwBOYA8OO/jzpd6cYX7NLka221/tbT5xQ3R3pIq21R5UA9ljugmdeWs06rubOqHQafpUgx5e9Qw7SKtiiTaNvMeXvXK7XKehtJl/qb2Hyoe4o7z5mvV6sNNVRQcvr86Wule1XtQlsASsltJ3xA5frXK9SnZztg4DCdbdTjOup4jUz7V9Cw2DyivV6tojKiMlcK16vVSUSKravV6l8VFDmql3CuV6o+mmBXQK9XqEphautrXq9VQl4Wu5a7XquAHtDZ4vW2Q7mBHh30nWehF4NlLKUkCZ3DTgRynjXq9RSlsP9m0FUAcKsr1ephGvVyvUif/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10250" name="Picture 10" descr="http://upload.wikimedia.org/wikipedia/commons/c/c2/Simple_autoclave.jpg"/>
          <p:cNvPicPr>
            <a:picLocks noChangeAspect="1" noChangeArrowheads="1"/>
          </p:cNvPicPr>
          <p:nvPr/>
        </p:nvPicPr>
        <p:blipFill>
          <a:blip r:embed="rId2"/>
          <a:srcRect/>
          <a:stretch>
            <a:fillRect/>
          </a:stretch>
        </p:blipFill>
        <p:spPr bwMode="auto">
          <a:xfrm>
            <a:off x="6286512" y="4638772"/>
            <a:ext cx="2214578" cy="23073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8501090" cy="6001643"/>
          </a:xfrm>
          <a:prstGeom prst="rect">
            <a:avLst/>
          </a:prstGeom>
          <a:noFill/>
        </p:spPr>
        <p:txBody>
          <a:bodyPr wrap="square" rtlCol="1">
            <a:spAutoFit/>
          </a:bodyPr>
          <a:lstStyle/>
          <a:p>
            <a:pPr algn="l" rtl="0"/>
            <a:r>
              <a:rPr lang="en-US" sz="4000" dirty="0" smtClean="0"/>
              <a:t>B-</a:t>
            </a:r>
            <a:r>
              <a:rPr lang="en-US" sz="4000" dirty="0" smtClean="0">
                <a:solidFill>
                  <a:schemeClr val="accent6">
                    <a:lumMod val="75000"/>
                  </a:schemeClr>
                </a:solidFill>
              </a:rPr>
              <a:t>Dry heat</a:t>
            </a:r>
          </a:p>
          <a:p>
            <a:pPr algn="l" rtl="0"/>
            <a:r>
              <a:rPr lang="en-US" sz="3200" dirty="0" smtClean="0">
                <a:solidFill>
                  <a:schemeClr val="accent6">
                    <a:lumMod val="75000"/>
                  </a:schemeClr>
                </a:solidFill>
              </a:rPr>
              <a:t>1-Hot air sterilization :</a:t>
            </a:r>
            <a:r>
              <a:rPr lang="en-US" sz="2400" dirty="0" smtClean="0"/>
              <a:t>this is employed by the use of hot air oven where the temperature is usually </a:t>
            </a:r>
            <a:r>
              <a:rPr lang="en-US" sz="2400" dirty="0" err="1" smtClean="0"/>
              <a:t>maintend</a:t>
            </a:r>
            <a:r>
              <a:rPr lang="en-US" sz="2400" dirty="0" smtClean="0"/>
              <a:t> at 170°C for 60 minutes or 180°C for 30 minutes .this is effective against spores. Dry heat is used for sterilization of glassware, empty </a:t>
            </a:r>
            <a:r>
              <a:rPr lang="en-US" sz="2400" dirty="0" err="1" smtClean="0"/>
              <a:t>petri</a:t>
            </a:r>
            <a:r>
              <a:rPr lang="en-US" sz="2400" dirty="0" smtClean="0"/>
              <a:t>-dishes ,glass syringes , oils and oily injections .this cannot be used for rubber and plastic gloves which are damaged at this temperature.</a:t>
            </a:r>
          </a:p>
          <a:p>
            <a:pPr algn="l" rtl="0"/>
            <a:endParaRPr lang="en-US" sz="2400" dirty="0" smtClean="0"/>
          </a:p>
          <a:p>
            <a:pPr algn="l" rtl="0"/>
            <a:r>
              <a:rPr lang="en-US" sz="3200" dirty="0" smtClean="0">
                <a:solidFill>
                  <a:schemeClr val="accent6">
                    <a:lumMod val="75000"/>
                  </a:schemeClr>
                </a:solidFill>
              </a:rPr>
              <a:t>2-burning or incineration </a:t>
            </a:r>
            <a:r>
              <a:rPr lang="en-US" sz="2400" dirty="0" smtClean="0"/>
              <a:t>: used for </a:t>
            </a:r>
            <a:r>
              <a:rPr lang="en-US" sz="2400" smtClean="0"/>
              <a:t>soiled dressings, </a:t>
            </a:r>
            <a:r>
              <a:rPr lang="en-US" sz="2400" dirty="0" smtClean="0"/>
              <a:t>laboratory media (used) and human tissues .</a:t>
            </a:r>
          </a:p>
          <a:p>
            <a:pPr algn="l" rtl="0"/>
            <a:endParaRPr lang="en-US" sz="2400" dirty="0" smtClean="0"/>
          </a:p>
          <a:p>
            <a:pPr algn="l" rtl="0"/>
            <a:r>
              <a:rPr lang="en-US" sz="3200" dirty="0" smtClean="0">
                <a:solidFill>
                  <a:schemeClr val="accent6">
                    <a:lumMod val="75000"/>
                  </a:schemeClr>
                </a:solidFill>
              </a:rPr>
              <a:t>3-flaming</a:t>
            </a:r>
            <a:r>
              <a:rPr lang="en-US" sz="2400" dirty="0" smtClean="0"/>
              <a:t>: used for sterilization of wire loops and glass rods in microbiological laboratories .  </a:t>
            </a:r>
          </a:p>
          <a:p>
            <a:pPr algn="l" rtl="0"/>
            <a:r>
              <a:rPr lang="en-US" sz="3200" dirty="0" smtClean="0">
                <a:solidFill>
                  <a:schemeClr val="accent6">
                    <a:lumMod val="75000"/>
                  </a:schemeClr>
                </a:solidFill>
              </a:rPr>
              <a:t> </a:t>
            </a:r>
            <a:endParaRPr lang="ar-IQ" sz="32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bcscientific.com/Merchant2/graphics/00000001/041126.jpg"/>
          <p:cNvPicPr>
            <a:picLocks noChangeAspect="1" noChangeArrowheads="1"/>
          </p:cNvPicPr>
          <p:nvPr/>
        </p:nvPicPr>
        <p:blipFill>
          <a:blip r:embed="rId2"/>
          <a:srcRect/>
          <a:stretch>
            <a:fillRect/>
          </a:stretch>
        </p:blipFill>
        <p:spPr bwMode="auto">
          <a:xfrm>
            <a:off x="357158" y="857232"/>
            <a:ext cx="4390475" cy="3071834"/>
          </a:xfrm>
          <a:prstGeom prst="rect">
            <a:avLst/>
          </a:prstGeom>
          <a:noFill/>
        </p:spPr>
      </p:pic>
      <p:sp>
        <p:nvSpPr>
          <p:cNvPr id="26630" name="AutoShape 6"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32" name="AutoShape 8"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34" name="AutoShape 10"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36" name="AutoShape 12"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38" name="AutoShape 14"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40" name="AutoShape 16"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42" name="AutoShape 18"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44" name="AutoShape 20"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46" name="AutoShape 22"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6648" name="AutoShape 24" descr="data:image/jpeg;base64,/9j/4AAQSkZJRgABAQAAAQABAAD/2wCEAAkGBxQSEhUUEhQUFBQUFRUUFBQVFBQUFBAUFBQWFxQUFRQYHCggGBolHBQUITEhJSkrLi4uFx8zODMsNygtLisBCgoKDQ0MDwwMDysZFBksKysrKywrKyssKysrKysrKysrKysrKysrKysrKysrKysrKysrKysrKysrKysrKysrK//AABEIAQ4AuwMBIgACEQEDEQH/xAAcAAAABwEBAAAAAAAAAAAAAAAAAQIDBAUHBgj/xABEEAABAwIBBwYLBQcFAQAAAAABAAIDBBEhBQYSMUFRsxMiNGFxgQcVMlRzdJGTobHSJEKDwdEjUlNigqPwFBcz4fGi/8QAFgEBAQEAAAAAAAAAAAAAAAAAAAEC/8QAFREBAQAAAAAAAAAAAAAAAAAAAAH/2gAMAwEAAhEDEQA/AOVy/lupFTOBUTgCeYACaUAASuAAAdgFX+Pqrzmo9/L9SPOLpdT6xPxXKuRVl49qvOaj38v1IHLtV5zUe/l+pV2Fuv4IILDx7Vec1Hv5fqR+Pqrzmo9/L9SrkEFj4+qvOaj38v1IePqrzmo9/L9SrkaCx8fVXnNR7+X6kfj2q85qPfy/Uq1HdBY+Parzmo9/L9SHj2q85qPfy/Uq9CyCwGXanzmo9/L9SPx7U+c1Hv5fqVeAggsfHlT5zUe/l+pP0eU6uV7WNqKi7jb/AJ5bDeTztSrIYS4hrWlzjqABJPcu2zdyPyH/ACC0rzYjAljd3bvRCMuZdlgibCyeYutznmV5d1m97rnBl2p84n99L9S7fObMPTa6aCRzn2vybrc7qaRax7VnLmkEgixGBB1gjWFRY+O6nzif30v1Jfjup84n99L9SrAUq6Cy8d1PnE/vpPqRjLdT5xP76T6lW3SgUFqMs1HnE/vpPqWpZl1UjqOIue9xPKXLnuJNpXjEkrHmLW8xugxficV6Ix/OHpdR6xPxXqusrHOLpdR6xPxXKvJUaJRIFyK6BQRotJC6A0EEaAJSCNAAjCJAIO3zQyVBybZZmCVz72a7FrGg21bTguhyjmnTVA0Y2Ngfa7XMFmnqczaPYuazZa4wMscNNzT1Y3/NdzQQGwIxIGtVlXU+SocnxEsxkODpnDndYbuClZp0nKftnjyidAHY3f2lVWfpdaIknRBs4bDuVvmPV8tHh9w6J+YQdJK0BZD4QclclUl7RzZueLDU7DSH5962V8S4fwoUV6drwPIeO4OFv0QZXZKRI0UoJYamwU5dA6xa3mN0GL8TivWSMK1rMboMX4nGeiMfzh6XUesT8V6rlY5w9LqfWJ+K9VxUaEisgggGihoowjQJ0UAEtEgLFGCUaMBAWkUbXo0dkGgZm0obGzSdjJd5GwXsGjtt813tKQBb5Wt7VmeaYeNHSOBwYDsGu60mhgFrm5O9Vlz2fgDoSOsfAqz8H9M1lM3RFtO7id5Kqs+ISYXWXQZGgc2GNow0WNHwQXekq/LkUc0T4nanC3Z1pM1QWqmqqkueMEGW5ZyU+mkLHg2x0XbHt2EKAtwOT4p2aEzGvbsvrHYdYXFZ0ZgmIGWmdpsFy5h8toG4/eUVwwS2lANToaqFNWt5i9Bi/E4z1k7QtYzG6DF+JxnqIx/OHpdT6xPxXquCsM4el1PrE/Feq5GhIIIwgASkEEAQQQQGgggEBhWuQsmmZ+I5rSLj947GqDRUxkeGN1n4DaSu9yBoR30dUXNH80lruPd8z1Kot6fJQjLb4ybBfBg3dq66iZgLrlsk1Gm9z3am4DtK6KnrAUQzlzJvLN0BYE7TfUFMLdBtgUJ5xsUCaqugKoN1GbELpTnXxTLn2VD5qA3uTTcoEuJvzQMetQal1hZQKyTRiI/fw9qDPMpOtLJoeTput2XUcTu3qVlCndHI5jhYg/PEH2EJgNWVLZVHqWv5hS3oYT6XjSLHxEtfzBZaghHpeNIgyPOLpdT6xPxXqvVjnD0up9Yn4r1AARSLIBOWwSUACCMIigJHdBEgMJcbSSABcnADeUgK1yKWN0pHHFowHaNnWgsRI2lh0dEGR5F5B5TcOc0HaN3tVXQ5UfGC0Ygm57d6Yr6wyOvqA1D9UwERouakpdHcm9ziNyv+U0ThtXOZiQWpy47Xm3YMF0M7bqocFTsQ5S6atdBqoktfgmZHbUjFNyOQNTm6r8pPGG5oLirCRqp8quAa87hj2AXQcdlOpMkrnHbYewAfko10guR3WVPsctfzDP2GH8XjPWNtcthzBP2CH8XjSIMlzh6XUesT8Vyr1YZw9LqPWJ+K5VyKMlJKBRIFXRgJKcjCAtFJIU7kMLqLIECY2XIA/wChvJ6kuVw1DUNXX1lLdzRo7T5XUNjfzKZQCyU1ISgg1DM/Ckj/AKj/APRVs+y5jNCsBpw2+LSQfbcfNXwkuqyWzWpLYrpDcVMhCoZESjTssrNzFFqYUFfKcFzWcEloXn97D2n9AujqzYLjc65ea1u8k/57VBzSCBQuo0UFsXg/6BD+LxpFjt1sXg+6BD+LxpERk2cPSqn1ifiuVcVY5wj7VUesT8Vyr7IpJQRkIggNSKRtyFHAU7JjbvCC7NJaNUrm6POP9I3neRuHzwXaso9JvOOi0C73nU1v6nUBtK4nKM4e8kDRbqaNei0ahfb/AOq1EYlEgUFFJRoIkFrkGv5KTE804H9V3dNNpY71mAXQZvZUIOi49iqNEpwrSnisqrJ8wIGpXUDroh4MF03UxqQAmqkFBzuUYLrhc7GW0eo2+F1oVcxcJnlsH8w+RQcqULIWRhRoYWxeD7oEPbLxpFjy2Hwf9Ah/F40iIybOHpVR6xPxXKuKsc4elVHrE/Fcq0ooFBBEgcauqzKyQJ5NYFgTtODRc2AxJ6lyYKtMj5TfCdJhIINwdxG0Ijuc+HCKNkLDgbSONrabnDA442DcLdqziTWrbKmVHzu0nkknWTiT3qqm1q0hBKJGiUURKCBQQGClRvsQdyQEEGiZByhpAdi7WikuLrJs15zct3YhaNkiouAqy6YJuUI4X4JEpugqMoOC4HPePBrhvse8Lva9q5TOSDlInAa7EjuxQZ+jBRFGFGigth8H/QIe2XjSLHgti8H5+wQ9svGkRGS5xdLqPWJ+K5VysM4ul1PrE/Fcq5FBBBBAafgUcJ+nQSXakxPrT5GJCjz7EQlFdECiRR3QKJBAd0ESAQW+bTv2wG8ELRcljFZjkaTRmYf5vmtOyfrViV0kDsE+FCpypgRFVlBUM7cV0FexUdRHYqjOMrU/JyvbsBw7Dj+aiK6ztjtPfe0fBUyy0MLYvB/0CHtl40ix4LYfB/0CHtl40iIyXOIfa6j1ifiuVarvOEfaqj083Fcq0sRUZBPmJJ5EoGk/Ta0gxlLpwdIIJZHOUao2KY8c5RK0WPtREdGiQRRoIkEBhBBBA5A6xB3ELVckuwB32WUxtJIA1rQadz+TaIyNKwv7FYldXFWsGs6k4MuR71yH+lczy3Ek4lOsh22JB6lUdO+tY/UQqysYmWUQc21y07NhTUjeSuHuLtx/VByueLecw9oXOrpc7CHNaRsP5LmVKsKC2Lwf9Ah7ZeNIsdC2LMDoEPbLxpFBmWcDftVR6ebiuVeWq0y90mo9PNxHKucFQjRRWSrJKArJ6lYS9oAuSQE0UpshadJpsRiDuIQdBNRR6TtOQNIxI0XOI7VV5aoQ0tIILXC4I24A/JzT3pPjUlpJZGXHWS03OrrUZ1U6UkvN9wsAB2AII7qdIMRCluSVBDIQUkhJLUDICOyc0EBGgsMg0ZfINEXOwb1qubmaz2jSebX2ayhmDm2yGJshF5HgEk7L7Au3jCqIMWRIsLtBtvU2OhYNTQO5SGpdkVEkoGHW0exVmUs3IZRYtsd41hX1kkhBkudOY8jWl0f7Ro2feH6rgKvJ74xdwsL26+8L0qW3VPlbNKmqAdNgudouD8EHnqy2HMAfYIe2XjSLkc6cwpqYl8f7SPXgDpNHWNvauvzCH2CHtl40igzXLw+0z+nm4jlXkKyy90mf083Ecq8qhspJCdSSECLIaKVZHZBGaw6J6ijpW61IiabPA22QhZYIBZFZLIRFqBkorJdkRCBICcp23cBvI+aRZXGalFytSxuy9z3INuyM20TB/KFaMCiUrLABS2lEOgJaa00rTRThSCgHIpECU6AmY3XKfegbLQcCip8mxtbZrQBcmwG8kn4ko2qUzUg83Zd6TP6ebiOVeQrLLo+0z+nm4jlXkIhJCTopZRIpACOyMI7IBDrI6kGIR6+5CMa0CiklLsiIRDRCQQnSE2UUldz4MaP9q6TcNEfC64cLWvB7RcnTgkYuufig7aFqkNaosT1KYUQsMS2sCK6O6KUo88icc5RJsUC6Z9ypMjlGjbYYKFWVJbr1IizhepsepUeT59LFXMRwCK855c6TP6ebiOUBWGXOkz+nm4jlBRCUVkdkEBWQsjCNA27AjsKOLWUU2ztRx60U5ZEQloiiGyE0QniE24IoU7LuaN5A+K27I0ehE0bgseyFTl88YA+8D3ArZmnRaAgltlspcE91TGRGyosiOja5LuqmnrLqwjkugW9MWxUglIaEAJTL4A7WjlfZGxyBtlPo6lYU55o7/moempsHkj/NqDzxl3pM/p5uI5QFYZc6TP6ebiOUFAlBHZFZAAEZRhHZAGvaOa8EtJGq1wRfEdxKnTVUEbNGIOMjxYvfYWZtDWgnHDWq6RgIPOaC3nWJxdiBZu84/Ao5IC7RcNTGkO6scMO9FBC6Q2Qb0uyISSkEpZCEMRc4AbSB7UHZeD3Jl3GUjAYD2ruHOuoeRaPkYGsG5TGMugMMSuQUuKNLIQV4BarKim3qLK1JhNigvQ5EmYX4I5n2CBqZ+KIPTYYdabeUD+krSm8kf5tVPC+6uabyR/m1B56y50mf083EcoCm5c6TP6ebiOUKyAwgiSmhAUkgaLn/ANS6OlMtyTosGveeobylR0QfFyhvpOk0GY2AaBziRbHZtVnT04Aw1WsBuA3BFVuVKRrGgxtIANy5zrveNt26hs1JUro9AFjAA8Bum+UFzTextGLa+u9rqyr8gVEgEsQ0maBuN1r3HehkWhBp3R3BDyHnmjSBAFrOIw7kCqik5lgxj24GwABw14jaquPJby46GrE4/ctscuwyRC10RGpzDYi+JsBzu/8AJV+WqMtY7ZZrjpXtqF9m9EcwYyCWnAjWr7M/J3Kzjc2x71X1QHJQPx0iC1381iLFd74O6C0ZedbtXxQdL/p/YnmRWUsNTT0Dd0LJbAnWMQMtgulGkU1jUbigixtsg56E0iicrcoJjtSivTjXYJt6BEQsVeUp5o/zaqKM4q9pPIHf8yg89Zc6TP6ebiOUFaVlHwXVEksjxNCA+R7wDp3Ae8uAPN61G/2mqf40H9z6UGe3Rl2BWg/7TVP8aD+59KB8E1T/ABoP7n0oM/iri6FkI+5IXgk2GOwjt2rp8lStc0SNItqLScWEHUbKyj8D1UDfl4P7n0qTT+CiqY8ObURNO9une3Zo2Peip+Uc4xSQPLdAv5LSY145rnco1nVpYOJsP3VxObdWDhbXqGq19WtaDlLMWqmpnQPkpieZybwx7XAtfcl2v7txhvVRk3wV1MRxngPZynd91BHzdrdCpEZ0dCbm3P3ZADybr7Lk6P8AUns5XNfpNwawND5es7IRbW5xFjbUFaVvg6mf5MsTXAgg8/AjG/kp2bMGoexzpJozUOIuecInWODi3RwIxwCIysUulKxgFi92DR90E/Db7FtWRqQRRMaNgCoM3/BrNDPys0sT9uGne524hdz4sdvb8UEQORlqlNyY7e34p0UJ3j4oIDWp9jVJFCd4+KV/ozvHxQRibJiaZSpMnvO0fH9Ew7JDz95vx/RBWzSJiN2Ks35CefvN+P6IQ5BeNbm91/0QRwUstuFObkg7x8f0S/Fjt4+KCqY3FXNIOYO/5prxW7ePipkVMQALhB//2Q=="/>
          <p:cNvSpPr>
            <a:spLocks noChangeAspect="1" noChangeArrowheads="1"/>
          </p:cNvSpPr>
          <p:nvPr/>
        </p:nvSpPr>
        <p:spPr bwMode="auto">
          <a:xfrm>
            <a:off x="8118475" y="-1881188"/>
            <a:ext cx="2724150" cy="39243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26654" name="Picture 30" descr="http://www.eplantscience.com/index/microbiology_methods/basic_techniques_biotechnologies/images_handling/2.2.jpg"/>
          <p:cNvPicPr>
            <a:picLocks noChangeAspect="1" noChangeArrowheads="1"/>
          </p:cNvPicPr>
          <p:nvPr/>
        </p:nvPicPr>
        <p:blipFill>
          <a:blip r:embed="rId3"/>
          <a:srcRect/>
          <a:stretch>
            <a:fillRect/>
          </a:stretch>
        </p:blipFill>
        <p:spPr bwMode="auto">
          <a:xfrm>
            <a:off x="5214942" y="659904"/>
            <a:ext cx="3009902" cy="4335944"/>
          </a:xfrm>
          <a:prstGeom prst="rect">
            <a:avLst/>
          </a:prstGeom>
          <a:noFill/>
        </p:spPr>
      </p:pic>
      <p:sp>
        <p:nvSpPr>
          <p:cNvPr id="14" name="مربع نص 13"/>
          <p:cNvSpPr txBox="1"/>
          <p:nvPr/>
        </p:nvSpPr>
        <p:spPr>
          <a:xfrm>
            <a:off x="1142976" y="4214818"/>
            <a:ext cx="2571768" cy="646331"/>
          </a:xfrm>
          <a:prstGeom prst="rect">
            <a:avLst/>
          </a:prstGeom>
          <a:noFill/>
        </p:spPr>
        <p:txBody>
          <a:bodyPr wrap="square" rtlCol="1">
            <a:spAutoFit/>
          </a:bodyPr>
          <a:lstStyle/>
          <a:p>
            <a:r>
              <a:rPr lang="en-US" sz="3600" dirty="0" smtClean="0"/>
              <a:t>oven</a:t>
            </a:r>
            <a:endParaRPr lang="ar-IQ" sz="3600" dirty="0"/>
          </a:p>
        </p:txBody>
      </p:sp>
      <p:sp>
        <p:nvSpPr>
          <p:cNvPr id="15" name="مربع نص 14"/>
          <p:cNvSpPr txBox="1"/>
          <p:nvPr/>
        </p:nvSpPr>
        <p:spPr>
          <a:xfrm>
            <a:off x="5572132" y="5500702"/>
            <a:ext cx="2143140" cy="523220"/>
          </a:xfrm>
          <a:prstGeom prst="rect">
            <a:avLst/>
          </a:prstGeom>
          <a:noFill/>
        </p:spPr>
        <p:txBody>
          <a:bodyPr wrap="square" rtlCol="1">
            <a:spAutoFit/>
          </a:bodyPr>
          <a:lstStyle/>
          <a:p>
            <a:r>
              <a:rPr lang="en-US" sz="2800" dirty="0" smtClean="0"/>
              <a:t>wire loops </a:t>
            </a:r>
            <a:endParaRPr lang="ar-IQ"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14282" y="214290"/>
            <a:ext cx="8358246" cy="6863417"/>
          </a:xfrm>
          <a:prstGeom prst="rect">
            <a:avLst/>
          </a:prstGeom>
          <a:noFill/>
        </p:spPr>
        <p:txBody>
          <a:bodyPr wrap="square" rtlCol="1">
            <a:spAutoFit/>
          </a:bodyPr>
          <a:lstStyle/>
          <a:p>
            <a:pPr algn="l" rtl="0"/>
            <a:r>
              <a:rPr lang="en-US" sz="4000" dirty="0" smtClean="0">
                <a:solidFill>
                  <a:srgbClr val="FF0000"/>
                </a:solidFill>
              </a:rPr>
              <a:t>-</a:t>
            </a:r>
            <a:r>
              <a:rPr lang="en-US" sz="4000" dirty="0" smtClean="0">
                <a:solidFill>
                  <a:srgbClr val="FF0000"/>
                </a:solidFill>
              </a:rPr>
              <a:t>Irradiation:</a:t>
            </a:r>
          </a:p>
          <a:p>
            <a:pPr algn="l" rtl="0"/>
            <a:r>
              <a:rPr lang="en-US" sz="3200" dirty="0" smtClean="0">
                <a:solidFill>
                  <a:srgbClr val="FFC000"/>
                </a:solidFill>
              </a:rPr>
              <a:t>A-Ionizing radiation: </a:t>
            </a:r>
            <a:r>
              <a:rPr lang="en-US" sz="2400" dirty="0" smtClean="0">
                <a:solidFill>
                  <a:schemeClr val="tx1">
                    <a:lumMod val="95000"/>
                    <a:lumOff val="5000"/>
                  </a:schemeClr>
                </a:solidFill>
              </a:rPr>
              <a:t>includes X-rays and gamma </a:t>
            </a:r>
            <a:r>
              <a:rPr lang="en-US" sz="2400" dirty="0" err="1" smtClean="0">
                <a:solidFill>
                  <a:schemeClr val="tx1">
                    <a:lumMod val="95000"/>
                    <a:lumOff val="5000"/>
                  </a:schemeClr>
                </a:solidFill>
              </a:rPr>
              <a:t>rays,have</a:t>
            </a:r>
            <a:r>
              <a:rPr lang="en-US" sz="2400" dirty="0" smtClean="0">
                <a:solidFill>
                  <a:schemeClr val="tx1">
                    <a:lumMod val="95000"/>
                    <a:lumOff val="5000"/>
                  </a:schemeClr>
                </a:solidFill>
              </a:rPr>
              <a:t> more energy and penetrating power than UV ,used to sterilize pharmaceuticals and disposable medical supplies such as syringes, surgical gloves , catheters and sutures.</a:t>
            </a:r>
          </a:p>
          <a:p>
            <a:pPr algn="l" rtl="0"/>
            <a:r>
              <a:rPr lang="en-US" sz="2400" dirty="0" smtClean="0">
                <a:solidFill>
                  <a:srgbClr val="FFC000"/>
                </a:solidFill>
              </a:rPr>
              <a:t>B-Ultraviolet radiation </a:t>
            </a:r>
            <a:r>
              <a:rPr lang="en-US" sz="2400" dirty="0" smtClean="0">
                <a:solidFill>
                  <a:schemeClr val="tx1">
                    <a:lumMod val="95000"/>
                    <a:lumOff val="5000"/>
                  </a:schemeClr>
                </a:solidFill>
              </a:rPr>
              <a:t>:</a:t>
            </a:r>
            <a:r>
              <a:rPr lang="en-US" sz="2400" dirty="0" err="1" smtClean="0">
                <a:solidFill>
                  <a:schemeClr val="tx1">
                    <a:lumMod val="95000"/>
                    <a:lumOff val="5000"/>
                  </a:schemeClr>
                </a:solidFill>
              </a:rPr>
              <a:t>microbicidal</a:t>
            </a:r>
            <a:r>
              <a:rPr lang="en-US" sz="2400" dirty="0" smtClean="0">
                <a:solidFill>
                  <a:schemeClr val="tx1">
                    <a:lumMod val="95000"/>
                    <a:lumOff val="5000"/>
                  </a:schemeClr>
                </a:solidFill>
              </a:rPr>
              <a:t> activity of ultraviolet(UV) light depends on : </a:t>
            </a:r>
          </a:p>
          <a:p>
            <a:pPr algn="l" rtl="0"/>
            <a:r>
              <a:rPr lang="en-US" sz="2400" dirty="0" smtClean="0">
                <a:solidFill>
                  <a:schemeClr val="tx1">
                    <a:lumMod val="95000"/>
                    <a:lumOff val="5000"/>
                  </a:schemeClr>
                </a:solidFill>
              </a:rPr>
              <a:t>_length of exposure</a:t>
            </a:r>
          </a:p>
          <a:p>
            <a:pPr algn="l" rtl="0"/>
            <a:r>
              <a:rPr lang="en-US" sz="2400" dirty="0" smtClean="0">
                <a:solidFill>
                  <a:schemeClr val="tx1">
                    <a:lumMod val="95000"/>
                    <a:lumOff val="5000"/>
                  </a:schemeClr>
                </a:solidFill>
              </a:rPr>
              <a:t>_wavelength of UV (260nm-270nm)</a:t>
            </a:r>
          </a:p>
          <a:p>
            <a:pPr algn="l" rtl="0"/>
            <a:r>
              <a:rPr lang="az-Cyrl-AZ" sz="2400" dirty="0" smtClean="0">
                <a:solidFill>
                  <a:schemeClr val="tx1">
                    <a:lumMod val="95000"/>
                    <a:lumOff val="5000"/>
                  </a:schemeClr>
                </a:solidFill>
              </a:rPr>
              <a:t>Ӿ</a:t>
            </a:r>
            <a:r>
              <a:rPr lang="en-US" sz="2400" dirty="0" smtClean="0">
                <a:solidFill>
                  <a:schemeClr val="tx1">
                    <a:lumMod val="95000"/>
                    <a:lumOff val="5000"/>
                  </a:schemeClr>
                </a:solidFill>
              </a:rPr>
              <a:t>Very poor penetrating power</a:t>
            </a:r>
            <a:r>
              <a:rPr lang="az-Cyrl-AZ" sz="2400" dirty="0" smtClean="0">
                <a:solidFill>
                  <a:schemeClr val="tx1">
                    <a:lumMod val="95000"/>
                    <a:lumOff val="5000"/>
                  </a:schemeClr>
                </a:solidFill>
              </a:rPr>
              <a:t> </a:t>
            </a:r>
            <a:endParaRPr lang="en-US" sz="2400" dirty="0" smtClean="0">
              <a:solidFill>
                <a:schemeClr val="tx1">
                  <a:lumMod val="95000"/>
                  <a:lumOff val="5000"/>
                </a:schemeClr>
              </a:solidFill>
            </a:endParaRPr>
          </a:p>
          <a:p>
            <a:pPr algn="l" rtl="0"/>
            <a:r>
              <a:rPr lang="az-Cyrl-AZ" sz="2400" dirty="0" smtClean="0">
                <a:solidFill>
                  <a:schemeClr val="tx1">
                    <a:lumMod val="95000"/>
                    <a:lumOff val="5000"/>
                  </a:schemeClr>
                </a:solidFill>
              </a:rPr>
              <a:t>Ӿ</a:t>
            </a:r>
            <a:r>
              <a:rPr lang="en-US" sz="2400" dirty="0" smtClean="0">
                <a:solidFill>
                  <a:schemeClr val="tx1">
                    <a:lumMod val="95000"/>
                    <a:lumOff val="5000"/>
                  </a:schemeClr>
                </a:solidFill>
              </a:rPr>
              <a:t>damage the eyes ,cause burns, and cause mutation in cells of the skin </a:t>
            </a:r>
          </a:p>
          <a:p>
            <a:pPr algn="l" rtl="0"/>
            <a:r>
              <a:rPr lang="az-Cyrl-AZ" sz="2400" dirty="0" smtClean="0">
                <a:solidFill>
                  <a:schemeClr val="tx1">
                    <a:lumMod val="95000"/>
                    <a:lumOff val="5000"/>
                  </a:schemeClr>
                </a:solidFill>
              </a:rPr>
              <a:t>Ӿ</a:t>
            </a:r>
            <a:r>
              <a:rPr lang="en-US" sz="2400" dirty="0" smtClean="0">
                <a:solidFill>
                  <a:schemeClr val="tx1">
                    <a:lumMod val="95000"/>
                    <a:lumOff val="5000"/>
                  </a:schemeClr>
                </a:solidFill>
              </a:rPr>
              <a:t>It is mainly used in disinfection of operation theatre.  </a:t>
            </a:r>
          </a:p>
          <a:p>
            <a:pPr algn="l" rtl="0"/>
            <a:endParaRPr lang="en-US" sz="2400" dirty="0" smtClean="0">
              <a:solidFill>
                <a:schemeClr val="tx1">
                  <a:lumMod val="95000"/>
                  <a:lumOff val="5000"/>
                </a:schemeClr>
              </a:solidFill>
            </a:endParaRPr>
          </a:p>
          <a:p>
            <a:pPr algn="l" rtl="0"/>
            <a:r>
              <a:rPr lang="en-US" sz="2400" dirty="0" smtClean="0">
                <a:solidFill>
                  <a:schemeClr val="tx1">
                    <a:lumMod val="95000"/>
                    <a:lumOff val="5000"/>
                  </a:schemeClr>
                </a:solidFill>
              </a:rPr>
              <a:t> </a:t>
            </a:r>
          </a:p>
          <a:p>
            <a:pPr algn="l" rtl="0"/>
            <a:r>
              <a:rPr lang="en-US" sz="2400" dirty="0" smtClean="0">
                <a:solidFill>
                  <a:schemeClr val="tx1">
                    <a:lumMod val="95000"/>
                    <a:lumOff val="5000"/>
                  </a:schemeClr>
                </a:solidFill>
              </a:rPr>
              <a:t> </a:t>
            </a:r>
          </a:p>
          <a:p>
            <a:pPr algn="l" rtl="0"/>
            <a:r>
              <a:rPr lang="en-US" sz="3200" dirty="0" smtClean="0">
                <a:solidFill>
                  <a:srgbClr val="FF0000"/>
                </a:solidFill>
              </a:rPr>
              <a:t> </a:t>
            </a:r>
            <a:endParaRPr lang="ar-IQ" sz="32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TotalTime>
  <Words>890</Words>
  <PresentationFormat>عرض على الشاشة (3:4)‏</PresentationFormat>
  <Paragraphs>130</Paragraphs>
  <Slides>16</Slides>
  <Notes>2</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Asepsis:  Sterilization and Disinfection</vt:lpstr>
      <vt:lpstr>الشريحة 3</vt:lpstr>
      <vt:lpstr>الشريحة 4</vt:lpstr>
      <vt:lpstr>   There are different methods of sterilization : 1- Physical methods  -heating: either moist heat or dry heat  -Radiation   2-Chemical methods :A-Halogens B-Alcohols C- Heavy metals  D-Alkylating  agents E-Phenol and phenol derivatives F- acids and alkalines  G-Oxidysing agents    3- Mechanical methods -filtration     </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toshiba</dc:creator>
  <cp:lastModifiedBy>toshiba</cp:lastModifiedBy>
  <cp:revision>97</cp:revision>
  <dcterms:created xsi:type="dcterms:W3CDTF">2014-09-28T11:42:10Z</dcterms:created>
  <dcterms:modified xsi:type="dcterms:W3CDTF">2018-10-06T06:05:16Z</dcterms:modified>
</cp:coreProperties>
</file>